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57"/>
  </p:notesMasterIdLst>
  <p:sldIdLst>
    <p:sldId id="256" r:id="rId2"/>
    <p:sldId id="257" r:id="rId3"/>
    <p:sldId id="259" r:id="rId4"/>
    <p:sldId id="303" r:id="rId5"/>
    <p:sldId id="332" r:id="rId6"/>
    <p:sldId id="261" r:id="rId7"/>
    <p:sldId id="275" r:id="rId8"/>
    <p:sldId id="307" r:id="rId9"/>
    <p:sldId id="333" r:id="rId10"/>
    <p:sldId id="294" r:id="rId11"/>
    <p:sldId id="308" r:id="rId12"/>
    <p:sldId id="311" r:id="rId13"/>
    <p:sldId id="312" r:id="rId14"/>
    <p:sldId id="309" r:id="rId15"/>
    <p:sldId id="310" r:id="rId16"/>
    <p:sldId id="296" r:id="rId17"/>
    <p:sldId id="313" r:id="rId18"/>
    <p:sldId id="314" r:id="rId19"/>
    <p:sldId id="315" r:id="rId20"/>
    <p:sldId id="316" r:id="rId21"/>
    <p:sldId id="317" r:id="rId22"/>
    <p:sldId id="301" r:id="rId23"/>
    <p:sldId id="345" r:id="rId24"/>
    <p:sldId id="348" r:id="rId25"/>
    <p:sldId id="346" r:id="rId26"/>
    <p:sldId id="349" r:id="rId27"/>
    <p:sldId id="347" r:id="rId28"/>
    <p:sldId id="341" r:id="rId29"/>
    <p:sldId id="342" r:id="rId30"/>
    <p:sldId id="343" r:id="rId31"/>
    <p:sldId id="344" r:id="rId32"/>
    <p:sldId id="350" r:id="rId33"/>
    <p:sldId id="280" r:id="rId34"/>
    <p:sldId id="320" r:id="rId35"/>
    <p:sldId id="351" r:id="rId36"/>
    <p:sldId id="267" r:id="rId37"/>
    <p:sldId id="271" r:id="rId38"/>
    <p:sldId id="272" r:id="rId39"/>
    <p:sldId id="273" r:id="rId40"/>
    <p:sldId id="323" r:id="rId41"/>
    <p:sldId id="324" r:id="rId42"/>
    <p:sldId id="326" r:id="rId43"/>
    <p:sldId id="283" r:id="rId44"/>
    <p:sldId id="284" r:id="rId45"/>
    <p:sldId id="285" r:id="rId46"/>
    <p:sldId id="286" r:id="rId47"/>
    <p:sldId id="287" r:id="rId48"/>
    <p:sldId id="328" r:id="rId49"/>
    <p:sldId id="329" r:id="rId50"/>
    <p:sldId id="330" r:id="rId51"/>
    <p:sldId id="331" r:id="rId52"/>
    <p:sldId id="352" r:id="rId53"/>
    <p:sldId id="289" r:id="rId54"/>
    <p:sldId id="290" r:id="rId55"/>
    <p:sldId id="293" r:id="rId56"/>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20"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70FA9634-A1CD-49B3-856C-B1436E6315FC}" type="datetimeFigureOut">
              <a:rPr lang="id-ID" smtClean="0"/>
              <a:pPr/>
              <a:t>25/01/2023</a:t>
            </a:fld>
            <a:endParaRPr lang="id-ID"/>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974C4CBC-8070-4570-AFEF-27C8B5EA1E4C}" type="slidenum">
              <a:rPr lang="id-ID" smtClean="0"/>
              <a:pPr/>
              <a:t>‹#›</a:t>
            </a:fld>
            <a:endParaRPr lang="id-ID"/>
          </a:p>
        </p:txBody>
      </p:sp>
    </p:spTree>
    <p:extLst>
      <p:ext uri="{BB962C8B-B14F-4D97-AF65-F5344CB8AC3E}">
        <p14:creationId xmlns:p14="http://schemas.microsoft.com/office/powerpoint/2010/main" val="133464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fontAlgn="base"/>
            <a:r>
              <a:rPr lang="id-ID" sz="1200" b="1" i="0" kern="1200" dirty="0">
                <a:solidFill>
                  <a:schemeClr val="tx1"/>
                </a:solidFill>
                <a:latin typeface="+mn-lt"/>
                <a:ea typeface="+mn-ea"/>
                <a:cs typeface="+mn-cs"/>
              </a:rPr>
              <a:t>Sistem Akuntabilitas Kinerja Instansi Pemerintah</a:t>
            </a:r>
            <a:r>
              <a:rPr lang="id-ID" sz="1200" b="0" i="0" kern="1200" dirty="0">
                <a:solidFill>
                  <a:schemeClr val="tx1"/>
                </a:solidFill>
                <a:latin typeface="+mn-lt"/>
                <a:ea typeface="+mn-ea"/>
                <a:cs typeface="+mn-cs"/>
              </a:rPr>
              <a:t> atau disingkat dengan </a:t>
            </a:r>
            <a:r>
              <a:rPr lang="id-ID" sz="1200" b="1" i="0" kern="1200" dirty="0">
                <a:solidFill>
                  <a:schemeClr val="tx1"/>
                </a:solidFill>
                <a:latin typeface="+mn-lt"/>
                <a:ea typeface="+mn-ea"/>
                <a:cs typeface="+mn-cs"/>
              </a:rPr>
              <a:t>SAKIP</a:t>
            </a:r>
            <a:r>
              <a:rPr lang="id-ID" sz="1200" b="0" i="0" kern="1200" dirty="0">
                <a:solidFill>
                  <a:schemeClr val="tx1"/>
                </a:solidFill>
                <a:latin typeface="+mn-lt"/>
                <a:ea typeface="+mn-ea"/>
                <a:cs typeface="+mn-cs"/>
              </a:rPr>
              <a:t> tertuang dalam Peraturan Presiden Nomor 29 Tahun 2014 tentang Sistem Akuntabilitas Kinerja Instansi Pemerintah yang mana di dalamnya menyebutkan SAKIP merupakan rangkaian sistematik dari berbagai aktivitas, alat dan prosedur yang dirancang untuk tujuan penetapan dan pengukuran, pengumpulan data, pengklarifikasian, pengikhtisaran, dan pelaporan kinerja pada instansi pemerintah, dalam rangka pertanggungjawaban dan peningkatan kinerja instansi pemerintah.</a:t>
            </a:r>
          </a:p>
          <a:p>
            <a:pPr fontAlgn="base"/>
            <a:r>
              <a:rPr lang="id-ID" sz="1200" b="0" i="0" kern="1200" dirty="0">
                <a:solidFill>
                  <a:schemeClr val="tx1"/>
                </a:solidFill>
                <a:latin typeface="+mn-lt"/>
                <a:ea typeface="+mn-ea"/>
                <a:cs typeface="+mn-cs"/>
              </a:rPr>
              <a:t>SAKIP merupakan integrasi dari sistem perencanaan, sistem penganggaran dan sistem pelaporan kinerja, yang selaras dengan pelaksanaan sistem akuntabilitas keuangan. Dalam hal ini, setiap organisasi diwajibkan mencatat dan melaporkan setiap penggunaan keuangan negara serta kesesuaiannya dengan ketentuan yang berlaku</a:t>
            </a:r>
          </a:p>
          <a:p>
            <a:pPr fontAlgn="base"/>
            <a:r>
              <a:rPr lang="id-ID" sz="1200" b="0" i="0" kern="1200" dirty="0">
                <a:solidFill>
                  <a:schemeClr val="tx1"/>
                </a:solidFill>
                <a:latin typeface="+mn-lt"/>
                <a:ea typeface="+mn-ea"/>
                <a:cs typeface="+mn-cs"/>
              </a:rPr>
              <a:t>Sedangkan </a:t>
            </a:r>
            <a:r>
              <a:rPr lang="id-ID" sz="1200" b="1" i="0" kern="1200" dirty="0">
                <a:solidFill>
                  <a:schemeClr val="tx1"/>
                </a:solidFill>
                <a:latin typeface="+mn-lt"/>
                <a:ea typeface="+mn-ea"/>
                <a:cs typeface="+mn-cs"/>
              </a:rPr>
              <a:t>LAKIP</a:t>
            </a:r>
            <a:r>
              <a:rPr lang="id-ID" sz="1200" b="0" i="0" kern="1200" dirty="0">
                <a:solidFill>
                  <a:schemeClr val="tx1"/>
                </a:solidFill>
                <a:latin typeface="+mn-lt"/>
                <a:ea typeface="+mn-ea"/>
                <a:cs typeface="+mn-cs"/>
              </a:rPr>
              <a:t> adalah</a:t>
            </a:r>
            <a:r>
              <a:rPr lang="id-ID" sz="1200" b="1" i="0" kern="1200" dirty="0">
                <a:solidFill>
                  <a:schemeClr val="tx1"/>
                </a:solidFill>
                <a:latin typeface="+mn-lt"/>
                <a:ea typeface="+mn-ea"/>
                <a:cs typeface="+mn-cs"/>
              </a:rPr>
              <a:t> Laporan Akuntabilitas Kinerja Instansi Pemerintahan</a:t>
            </a:r>
            <a:r>
              <a:rPr lang="id-ID" sz="1200" b="0" i="0" kern="1200" dirty="0">
                <a:solidFill>
                  <a:schemeClr val="tx1"/>
                </a:solidFill>
                <a:latin typeface="+mn-lt"/>
                <a:ea typeface="+mn-ea"/>
                <a:cs typeface="+mn-cs"/>
              </a:rPr>
              <a:t>. LAKIP merupakan produk akhir SAKIP yang menggambarkan kinerja yang dicapai oleh suatu instansi pemerintah atas pelaksanaan program dan kegiatan yang dibiayai APBN/APBD. Penyusunan LAKIP berdasarkan siklus anggraan yang berjalan 1 tahun. Dalam pembuatan LAKIP suatu instansi pemerintah harus dapat menentukan besaran kinerja yang dihasilkan secara kuantitatif yaitu besaran dalam satuan jumlah atau persentase. Manfaat dari LAKIP bisa dijadikan bahan evaluasi terhadap instansi pemerintah yang bersangkutan selama 1 tahun anggaran.</a:t>
            </a:r>
          </a:p>
          <a:p>
            <a:pPr fontAlgn="base"/>
            <a:r>
              <a:rPr lang="id-ID" sz="1200" b="0" i="0" kern="1200" dirty="0">
                <a:solidFill>
                  <a:schemeClr val="tx1"/>
                </a:solidFill>
                <a:latin typeface="+mn-lt"/>
                <a:ea typeface="+mn-ea"/>
                <a:cs typeface="+mn-cs"/>
              </a:rPr>
              <a:t>Cikal bakal lahirnya SAKIP LAKIP adalah berasal dari Inpres No.7 Tahun 1999 tentang Akuntabilitas Instansi Pemerintah dimana didalamnya disebutkan Mewajibkan setiap Instansi Pemerintah sebagai unsur penyelenggara Pemerintahan untuk mempertanggungjawabkan pelaksanaan tugas pokok, dipandang perlu adanya pelaporan akuntabilitas kinerja instansi Pemerintah.</a:t>
            </a:r>
          </a:p>
          <a:p>
            <a:endParaRPr lang="id-ID" dirty="0"/>
          </a:p>
        </p:txBody>
      </p:sp>
      <p:sp>
        <p:nvSpPr>
          <p:cNvPr id="4" name="Slide Number Placeholder 3"/>
          <p:cNvSpPr>
            <a:spLocks noGrp="1"/>
          </p:cNvSpPr>
          <p:nvPr>
            <p:ph type="sldNum" sz="quarter" idx="10"/>
          </p:nvPr>
        </p:nvSpPr>
        <p:spPr/>
        <p:txBody>
          <a:bodyPr/>
          <a:lstStyle/>
          <a:p>
            <a:fld id="{974C4CBC-8070-4570-AFEF-27C8B5EA1E4C}" type="slidenum">
              <a:rPr lang="id-ID" smtClean="0"/>
              <a:pPr/>
              <a:t>1</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Slide Number Placeholder 3"/>
          <p:cNvSpPr>
            <a:spLocks noGrp="1"/>
          </p:cNvSpPr>
          <p:nvPr>
            <p:ph type="sldNum" sz="quarter" idx="5"/>
          </p:nvPr>
        </p:nvSpPr>
        <p:spPr/>
        <p:txBody>
          <a:bodyPr/>
          <a:lstStyle/>
          <a:p>
            <a:fld id="{974C4CBC-8070-4570-AFEF-27C8B5EA1E4C}" type="slidenum">
              <a:rPr lang="id-ID" smtClean="0"/>
              <a:pPr/>
              <a:t>28</a:t>
            </a:fld>
            <a:endParaRPr lang="id-ID"/>
          </a:p>
        </p:txBody>
      </p:sp>
    </p:spTree>
    <p:extLst>
      <p:ext uri="{BB962C8B-B14F-4D97-AF65-F5344CB8AC3E}">
        <p14:creationId xmlns:p14="http://schemas.microsoft.com/office/powerpoint/2010/main" val="1072233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86486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1/25/2023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4050935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790651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540814"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
        <p:nvSpPr>
          <p:cNvPr id="11" name="TextBox 10"/>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177393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605483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4"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988567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4"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132519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3377130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98092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375462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85917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99CB88-5E1A-4FAC-892A-60949ACB1F6F}" type="datetimeFigureOut">
              <a:rPr lang="en-US" smtClean="0"/>
              <a:pPr/>
              <a:t>1/25/2023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300986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99CB88-5E1A-4FAC-892A-60949ACB1F6F}" type="datetimeFigureOut">
              <a:rPr lang="en-US" smtClean="0"/>
              <a:pPr/>
              <a:t>1/25/2023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139895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3"/>
          <p:cNvSpPr>
            <a:spLocks noGrp="1"/>
          </p:cNvSpPr>
          <p:nvPr>
            <p:ph type="ftr" sz="quarter" idx="11"/>
          </p:nvPr>
        </p:nvSpPr>
        <p:spPr/>
        <p:txBody>
          <a:bodyPr/>
          <a:lstStyle/>
          <a:p>
            <a:endParaRPr kumimoji="0" lang="en-US"/>
          </a:p>
        </p:txBody>
      </p:sp>
      <p:sp>
        <p:nvSpPr>
          <p:cNvPr id="6" name="Slide Number Placeholder 4"/>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361247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2"/>
          <p:cNvSpPr>
            <a:spLocks noGrp="1"/>
          </p:cNvSpPr>
          <p:nvPr>
            <p:ph type="ftr" sz="quarter" idx="11"/>
          </p:nvPr>
        </p:nvSpPr>
        <p:spPr/>
        <p:txBody>
          <a:bodyPr/>
          <a:lstStyle/>
          <a:p>
            <a:endParaRPr kumimoji="0" lang="en-US"/>
          </a:p>
        </p:txBody>
      </p:sp>
      <p:sp>
        <p:nvSpPr>
          <p:cNvPr id="6" name="Slide Number Placeholder 3"/>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4078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699CB88-5E1A-4FAC-892A-60949ACB1F6F}" type="datetimeFigureOut">
              <a:rPr lang="en-US" smtClean="0"/>
              <a:pPr/>
              <a:t>1/25/2023</a:t>
            </a:fld>
            <a:endParaRPr lang="en-US"/>
          </a:p>
        </p:txBody>
      </p:sp>
      <p:sp>
        <p:nvSpPr>
          <p:cNvPr id="5" name="Footer Placeholder 5"/>
          <p:cNvSpPr>
            <a:spLocks noGrp="1"/>
          </p:cNvSpPr>
          <p:nvPr>
            <p:ph type="ftr" sz="quarter" idx="11"/>
          </p:nvPr>
        </p:nvSpPr>
        <p:spPr/>
        <p:txBody>
          <a:bodyPr/>
          <a:lstStyle/>
          <a:p>
            <a:endParaRPr kumimoji="0" lang="en-US"/>
          </a:p>
        </p:txBody>
      </p:sp>
      <p:sp>
        <p:nvSpPr>
          <p:cNvPr id="6"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3582211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99CB88-5E1A-4FAC-892A-60949ACB1F6F}" type="datetimeFigureOut">
              <a:rPr lang="en-US" smtClean="0"/>
              <a:pPr/>
              <a:t>1/25/2023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2305164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699CB88-5E1A-4FAC-892A-60949ACB1F6F}" type="datetimeFigureOut">
              <a:rPr lang="en-US" smtClean="0"/>
              <a:pPr/>
              <a:t>1/25/2023</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kumimoji="0"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91974DF9-AD47-4691-BA21-BBFCE3637A9A}" type="slidenum">
              <a:rPr kumimoji="0" lang="en-US" smtClean="0"/>
              <a:pPr/>
              <a:t>‹#›</a:t>
            </a:fld>
            <a:endParaRPr kumimoji="0" lang="en-US"/>
          </a:p>
        </p:txBody>
      </p:sp>
    </p:spTree>
    <p:extLst>
      <p:ext uri="{BB962C8B-B14F-4D97-AF65-F5344CB8AC3E}">
        <p14:creationId xmlns:p14="http://schemas.microsoft.com/office/powerpoint/2010/main" val="1468607612"/>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6808" y="116632"/>
            <a:ext cx="8011616" cy="1828800"/>
          </a:xfrm>
        </p:spPr>
        <p:txBody>
          <a:bodyPr>
            <a:noAutofit/>
          </a:bodyPr>
          <a:lstStyle/>
          <a:p>
            <a:pPr lvl="0" algn="ctr"/>
            <a:r>
              <a:rPr lang="en-US" sz="2400" b="1" cap="none" dirty="0">
                <a:solidFill>
                  <a:schemeClr val="bg1"/>
                </a:solidFill>
                <a:latin typeface="Algerian" pitchFamily="82" charset="0"/>
              </a:rPr>
              <a:t>S</a:t>
            </a:r>
            <a:r>
              <a:rPr lang="id-ID" sz="2400" b="1" cap="none" dirty="0">
                <a:solidFill>
                  <a:schemeClr val="bg1"/>
                </a:solidFill>
                <a:latin typeface="Algerian" pitchFamily="82" charset="0"/>
              </a:rPr>
              <a:t>ISTEM AKUNTABILITAS KINERJA INSTANSI PEMERINTAH (SAKIP)</a:t>
            </a:r>
            <a:br>
              <a:rPr lang="id-ID" sz="2400" b="1" cap="none" dirty="0">
                <a:solidFill>
                  <a:schemeClr val="bg1"/>
                </a:solidFill>
                <a:latin typeface="Algerian" pitchFamily="82" charset="0"/>
              </a:rPr>
            </a:br>
            <a:r>
              <a:rPr lang="id-ID" sz="2400" b="1" cap="none" dirty="0">
                <a:solidFill>
                  <a:schemeClr val="bg1"/>
                </a:solidFill>
                <a:latin typeface="Algerian" pitchFamily="82" charset="0"/>
              </a:rPr>
              <a:t>kecamatan</a:t>
            </a:r>
            <a:r>
              <a:rPr lang="en-US" sz="2400" b="1" cap="none" dirty="0">
                <a:solidFill>
                  <a:schemeClr val="bg1"/>
                </a:solidFill>
                <a:latin typeface="Algerian" pitchFamily="82" charset="0"/>
              </a:rPr>
              <a:t> SULANG</a:t>
            </a:r>
            <a:r>
              <a:rPr lang="id-ID" sz="2400" b="1" cap="none" dirty="0">
                <a:solidFill>
                  <a:schemeClr val="bg1"/>
                </a:solidFill>
                <a:latin typeface="Algerian" pitchFamily="82" charset="0"/>
              </a:rPr>
              <a:t> TAHUN </a:t>
            </a:r>
            <a:r>
              <a:rPr lang="en-US" sz="2400" b="1" cap="none" dirty="0">
                <a:solidFill>
                  <a:schemeClr val="bg1"/>
                </a:solidFill>
                <a:latin typeface="Algerian" pitchFamily="82" charset="0"/>
              </a:rPr>
              <a:t>2022 </a:t>
            </a:r>
            <a:endParaRPr lang="id-ID" sz="2400" dirty="0">
              <a:solidFill>
                <a:schemeClr val="bg1"/>
              </a:solidFill>
              <a:latin typeface="Algerian" pitchFamily="82" charset="0"/>
            </a:endParaRPr>
          </a:p>
        </p:txBody>
      </p:sp>
      <p:sp>
        <p:nvSpPr>
          <p:cNvPr id="3" name="Subtitle 2"/>
          <p:cNvSpPr>
            <a:spLocks noGrp="1"/>
          </p:cNvSpPr>
          <p:nvPr>
            <p:ph type="subTitle" idx="1"/>
          </p:nvPr>
        </p:nvSpPr>
        <p:spPr/>
        <p:txBody>
          <a:bodyPr>
            <a:normAutofit/>
          </a:bodyPr>
          <a:lstStyle/>
          <a:p>
            <a:pPr marL="2698750" indent="-2698750" algn="ctr">
              <a:tabLst>
                <a:tab pos="2517775" algn="l"/>
                <a:tab pos="2698750" algn="l"/>
              </a:tabLst>
            </a:pPr>
            <a:r>
              <a:rPr lang="id-ID" b="1" dirty="0">
                <a:solidFill>
                  <a:schemeClr val="bg1"/>
                </a:solidFill>
              </a:rPr>
              <a:t>Disampaikan Oleh 	: </a:t>
            </a:r>
            <a:r>
              <a:rPr lang="en-US" b="1" dirty="0">
                <a:solidFill>
                  <a:schemeClr val="bg1"/>
                </a:solidFill>
              </a:rPr>
              <a:t>  </a:t>
            </a:r>
            <a:r>
              <a:rPr lang="id-ID" b="1" dirty="0">
                <a:solidFill>
                  <a:schemeClr val="bg1"/>
                </a:solidFill>
              </a:rPr>
              <a:t>CAMAT </a:t>
            </a:r>
            <a:r>
              <a:rPr lang="en-US" b="1" dirty="0">
                <a:solidFill>
                  <a:schemeClr val="bg1"/>
                </a:solidFill>
              </a:rPr>
              <a:t>sulang</a:t>
            </a:r>
          </a:p>
          <a:p>
            <a:pPr marL="2698750" indent="-2698750" algn="ctr">
              <a:tabLst>
                <a:tab pos="2517775" algn="l"/>
                <a:tab pos="2698750" algn="l"/>
              </a:tabLst>
            </a:pPr>
            <a:r>
              <a:rPr lang="en-US" b="1" dirty="0">
                <a:solidFill>
                  <a:schemeClr val="bg1"/>
                </a:solidFill>
              </a:rPr>
              <a:t> </a:t>
            </a:r>
            <a:r>
              <a:rPr lang="id-ID" b="1" dirty="0">
                <a:solidFill>
                  <a:schemeClr val="bg1"/>
                </a:solidFill>
              </a:rPr>
              <a:t>Kabupaten Rembang</a:t>
            </a:r>
          </a:p>
        </p:txBody>
      </p:sp>
      <p:pic>
        <p:nvPicPr>
          <p:cNvPr id="5" name="Picture 4" descr="logo-rembang.png"/>
          <p:cNvPicPr>
            <a:picLocks noChangeAspect="1"/>
          </p:cNvPicPr>
          <p:nvPr/>
        </p:nvPicPr>
        <p:blipFill>
          <a:blip r:embed="rId4" cstate="print"/>
          <a:stretch>
            <a:fillRect/>
          </a:stretch>
        </p:blipFill>
        <p:spPr>
          <a:xfrm>
            <a:off x="3635896" y="2626347"/>
            <a:ext cx="1390574" cy="1445420"/>
          </a:xfrm>
          <a:prstGeom prst="rect">
            <a:avLst/>
          </a:prstGeom>
          <a:effectLst>
            <a:outerShdw blurRad="292100" dist="139700" dir="2700000" algn="tl" rotWithShape="0">
              <a:prstClr val="black">
                <a:alpha val="65000"/>
              </a:prstClr>
            </a:outerShdw>
          </a:effectLst>
        </p:spPr>
      </p:pic>
    </p:spTree>
  </p:cSld>
  <p:clrMapOvr>
    <a:masterClrMapping/>
  </p:clrMapOvr>
  <p:transition>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8153400" cy="864096"/>
          </a:xfrm>
        </p:spPr>
        <p:txBody>
          <a:bodyPr>
            <a:normAutofit/>
          </a:bodyPr>
          <a:lstStyle/>
          <a:p>
            <a:pPr algn="ctr"/>
            <a:r>
              <a:rPr lang="id-ID" sz="1800" b="1" dirty="0">
                <a:solidFill>
                  <a:schemeClr val="bg1"/>
                </a:solidFill>
              </a:rPr>
              <a:t>CROSS CUTTING </a:t>
            </a:r>
            <a:r>
              <a:rPr lang="en-US" sz="1800" b="1" dirty="0">
                <a:solidFill>
                  <a:schemeClr val="bg1"/>
                </a:solidFill>
              </a:rPr>
              <a:t>KECAMATAN SULANG</a:t>
            </a:r>
            <a:br>
              <a:rPr lang="id-ID" sz="1800" b="1" dirty="0">
                <a:solidFill>
                  <a:schemeClr val="bg1"/>
                </a:solidFill>
              </a:rPr>
            </a:br>
            <a:r>
              <a:rPr lang="id-ID" sz="1800" b="1" dirty="0">
                <a:solidFill>
                  <a:schemeClr val="bg1"/>
                </a:solidFill>
              </a:rPr>
              <a:t>Tahun 20</a:t>
            </a:r>
            <a:r>
              <a:rPr lang="en-US" sz="1800" b="1" dirty="0">
                <a:solidFill>
                  <a:schemeClr val="bg1"/>
                </a:solidFill>
              </a:rPr>
              <a:t>21</a:t>
            </a:r>
            <a:r>
              <a:rPr lang="id-ID" sz="1800" b="1" dirty="0">
                <a:solidFill>
                  <a:schemeClr val="bg1"/>
                </a:solidFill>
              </a:rPr>
              <a:t> – 20</a:t>
            </a:r>
            <a:r>
              <a:rPr lang="en-US" sz="1800" b="1" dirty="0">
                <a:solidFill>
                  <a:schemeClr val="bg1"/>
                </a:solidFill>
              </a:rPr>
              <a:t>26</a:t>
            </a:r>
            <a:endParaRPr lang="id-ID" sz="1800" b="1" dirty="0">
              <a:solidFill>
                <a:schemeClr val="bg1"/>
              </a:solidFill>
            </a:endParaRPr>
          </a:p>
        </p:txBody>
      </p:sp>
      <p:sp>
        <p:nvSpPr>
          <p:cNvPr id="4" name="Rounded Rectangle 3"/>
          <p:cNvSpPr/>
          <p:nvPr/>
        </p:nvSpPr>
        <p:spPr>
          <a:xfrm>
            <a:off x="771674" y="1434164"/>
            <a:ext cx="1442120" cy="1645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 </a:t>
            </a:r>
            <a:r>
              <a:rPr lang="en-US" sz="1400" dirty="0" err="1">
                <a:solidFill>
                  <a:schemeClr val="bg1"/>
                </a:solidFill>
              </a:rPr>
              <a:t>Administrasi</a:t>
            </a:r>
            <a:r>
              <a:rPr lang="en-US" sz="1400" dirty="0">
                <a:solidFill>
                  <a:schemeClr val="bg1"/>
                </a:solidFill>
              </a:rPr>
              <a:t>  </a:t>
            </a:r>
            <a:r>
              <a:rPr lang="en-US" sz="1400" dirty="0" err="1">
                <a:solidFill>
                  <a:schemeClr val="bg1"/>
                </a:solidFill>
              </a:rPr>
              <a:t>Umum</a:t>
            </a:r>
            <a:r>
              <a:rPr lang="en-US" sz="1400" dirty="0">
                <a:solidFill>
                  <a:schemeClr val="bg1"/>
                </a:solidFill>
              </a:rPr>
              <a:t>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6" name="Rounded Rectangle 5"/>
          <p:cNvSpPr/>
          <p:nvPr/>
        </p:nvSpPr>
        <p:spPr>
          <a:xfrm>
            <a:off x="2533736" y="1479110"/>
            <a:ext cx="1992545" cy="1645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Pemeliharaan</a:t>
            </a:r>
            <a:r>
              <a:rPr lang="en-US" sz="1400" dirty="0">
                <a:solidFill>
                  <a:schemeClr val="bg1"/>
                </a:solidFill>
              </a:rPr>
              <a:t> BMD </a:t>
            </a:r>
            <a:r>
              <a:rPr lang="en-US" sz="1400" dirty="0" err="1">
                <a:solidFill>
                  <a:schemeClr val="bg1"/>
                </a:solidFill>
              </a:rPr>
              <a:t>Penunjang</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Daerah </a:t>
            </a:r>
            <a:endParaRPr lang="id-ID" sz="1400" dirty="0">
              <a:solidFill>
                <a:schemeClr val="bg1"/>
              </a:solidFill>
            </a:endParaRPr>
          </a:p>
        </p:txBody>
      </p:sp>
      <p:sp>
        <p:nvSpPr>
          <p:cNvPr id="8" name="Rectangle 7"/>
          <p:cNvSpPr/>
          <p:nvPr/>
        </p:nvSpPr>
        <p:spPr>
          <a:xfrm>
            <a:off x="665086" y="4876368"/>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a:t>
            </a:r>
            <a:r>
              <a:rPr lang="en-US" sz="2400" b="1" dirty="0" err="1">
                <a:solidFill>
                  <a:schemeClr val="bg1"/>
                </a:solidFill>
              </a:rPr>
              <a:t>ubag</a:t>
            </a:r>
            <a:r>
              <a:rPr lang="id-ID" sz="2400" b="1" dirty="0">
                <a:solidFill>
                  <a:schemeClr val="bg1"/>
                </a:solidFill>
              </a:rPr>
              <a:t> Umum dan Kepegawaian</a:t>
            </a:r>
          </a:p>
        </p:txBody>
      </p:sp>
      <p:sp>
        <p:nvSpPr>
          <p:cNvPr id="9" name="Down Arrow 8"/>
          <p:cNvSpPr/>
          <p:nvPr/>
        </p:nvSpPr>
        <p:spPr>
          <a:xfrm>
            <a:off x="1292709" y="3347270"/>
            <a:ext cx="53403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Down Arrow 12"/>
          <p:cNvSpPr/>
          <p:nvPr/>
        </p:nvSpPr>
        <p:spPr>
          <a:xfrm>
            <a:off x="3215908" y="3339060"/>
            <a:ext cx="53403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Oval 2">
            <a:extLst>
              <a:ext uri="{FF2B5EF4-FFF2-40B4-BE49-F238E27FC236}">
                <a16:creationId xmlns:a16="http://schemas.microsoft.com/office/drawing/2014/main" id="{5C7FE652-0BC9-400A-BB79-504D5A7626A9}"/>
              </a:ext>
            </a:extLst>
          </p:cNvPr>
          <p:cNvSpPr/>
          <p:nvPr/>
        </p:nvSpPr>
        <p:spPr>
          <a:xfrm>
            <a:off x="4526281" y="28529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ounded Rectangle 5">
            <a:extLst>
              <a:ext uri="{FF2B5EF4-FFF2-40B4-BE49-F238E27FC236}">
                <a16:creationId xmlns:a16="http://schemas.microsoft.com/office/drawing/2014/main" id="{9EBF6C21-5B07-48AD-9837-91ECFBF3AE04}"/>
              </a:ext>
            </a:extLst>
          </p:cNvPr>
          <p:cNvSpPr/>
          <p:nvPr/>
        </p:nvSpPr>
        <p:spPr>
          <a:xfrm>
            <a:off x="4843543" y="1496867"/>
            <a:ext cx="1654078" cy="1645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Administrasi</a:t>
            </a:r>
            <a:r>
              <a:rPr lang="en-US" sz="1400" dirty="0">
                <a:solidFill>
                  <a:schemeClr val="bg1"/>
                </a:solidFill>
              </a:rPr>
              <a:t> </a:t>
            </a:r>
            <a:r>
              <a:rPr lang="en-US" sz="1400" dirty="0" err="1">
                <a:solidFill>
                  <a:schemeClr val="bg1"/>
                </a:solidFill>
              </a:rPr>
              <a:t>Kepegawaian</a:t>
            </a:r>
            <a:r>
              <a:rPr lang="en-US" sz="1400" dirty="0">
                <a:solidFill>
                  <a:schemeClr val="bg1"/>
                </a:solidFill>
              </a:rPr>
              <a:t>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11" name="Down Arrow 12">
            <a:extLst>
              <a:ext uri="{FF2B5EF4-FFF2-40B4-BE49-F238E27FC236}">
                <a16:creationId xmlns:a16="http://schemas.microsoft.com/office/drawing/2014/main" id="{39CEA303-D469-40EE-A22D-0328028C5492}"/>
              </a:ext>
            </a:extLst>
          </p:cNvPr>
          <p:cNvSpPr/>
          <p:nvPr/>
        </p:nvSpPr>
        <p:spPr>
          <a:xfrm>
            <a:off x="5406122" y="3365590"/>
            <a:ext cx="53403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Rounded Corners 4">
            <a:extLst>
              <a:ext uri="{FF2B5EF4-FFF2-40B4-BE49-F238E27FC236}">
                <a16:creationId xmlns:a16="http://schemas.microsoft.com/office/drawing/2014/main" id="{6F56C90B-06C9-436F-BDE8-6C8F992FD53A}"/>
              </a:ext>
            </a:extLst>
          </p:cNvPr>
          <p:cNvSpPr/>
          <p:nvPr/>
        </p:nvSpPr>
        <p:spPr>
          <a:xfrm>
            <a:off x="6985321" y="1479110"/>
            <a:ext cx="1654078" cy="17367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Jasa </a:t>
            </a:r>
            <a:r>
              <a:rPr lang="en-US" sz="1400" dirty="0" err="1">
                <a:solidFill>
                  <a:schemeClr val="bg1"/>
                </a:solidFill>
              </a:rPr>
              <a:t>Penunjang</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Daerah</a:t>
            </a:r>
            <a:endParaRPr lang="en-ID" sz="1400" dirty="0">
              <a:solidFill>
                <a:schemeClr val="bg1"/>
              </a:solidFill>
            </a:endParaRPr>
          </a:p>
        </p:txBody>
      </p:sp>
      <p:sp>
        <p:nvSpPr>
          <p:cNvPr id="7" name="Arrow: Down 6">
            <a:extLst>
              <a:ext uri="{FF2B5EF4-FFF2-40B4-BE49-F238E27FC236}">
                <a16:creationId xmlns:a16="http://schemas.microsoft.com/office/drawing/2014/main" id="{CE613DA0-B95B-46B5-8718-F914D259775E}"/>
              </a:ext>
            </a:extLst>
          </p:cNvPr>
          <p:cNvSpPr/>
          <p:nvPr/>
        </p:nvSpPr>
        <p:spPr>
          <a:xfrm>
            <a:off x="7596336" y="3429000"/>
            <a:ext cx="432048"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354438" y="1772816"/>
            <a:ext cx="2268252" cy="1730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Perencanaan</a:t>
            </a:r>
            <a:r>
              <a:rPr lang="en-US" sz="1400" dirty="0">
                <a:solidFill>
                  <a:schemeClr val="bg1"/>
                </a:solidFill>
              </a:rPr>
              <a:t> </a:t>
            </a:r>
            <a:r>
              <a:rPr lang="en-US" sz="1400" dirty="0" err="1">
                <a:solidFill>
                  <a:schemeClr val="bg1"/>
                </a:solidFill>
              </a:rPr>
              <a:t>Penganggaran</a:t>
            </a:r>
            <a:r>
              <a:rPr lang="en-US" sz="1400" dirty="0">
                <a:solidFill>
                  <a:schemeClr val="bg1"/>
                </a:solidFill>
              </a:rPr>
              <a:t> dan </a:t>
            </a:r>
            <a:r>
              <a:rPr lang="en-US" sz="1400" dirty="0" err="1">
                <a:solidFill>
                  <a:schemeClr val="bg1"/>
                </a:solidFill>
              </a:rPr>
              <a:t>Evaluasi</a:t>
            </a:r>
            <a:r>
              <a:rPr lang="en-US" sz="1400" dirty="0">
                <a:solidFill>
                  <a:schemeClr val="bg1"/>
                </a:solidFill>
              </a:rPr>
              <a:t> Kinerja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5" name="Down Arrow 4"/>
          <p:cNvSpPr/>
          <p:nvPr/>
        </p:nvSpPr>
        <p:spPr>
          <a:xfrm>
            <a:off x="1907705" y="3573016"/>
            <a:ext cx="718814" cy="14423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395536" y="5085184"/>
            <a:ext cx="835292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rPr>
              <a:t>Kasubag</a:t>
            </a:r>
            <a:r>
              <a:rPr lang="en-US" sz="2400" b="1" dirty="0">
                <a:solidFill>
                  <a:schemeClr val="bg1"/>
                </a:solidFill>
              </a:rPr>
              <a:t> Program dan </a:t>
            </a:r>
            <a:r>
              <a:rPr lang="en-US" sz="2400" b="1" dirty="0" err="1">
                <a:solidFill>
                  <a:schemeClr val="bg1"/>
                </a:solidFill>
              </a:rPr>
              <a:t>Keuangan</a:t>
            </a:r>
            <a:endParaRPr lang="id-ID" sz="2400" b="1" dirty="0">
              <a:solidFill>
                <a:schemeClr val="bg1"/>
              </a:solidFill>
            </a:endParaRPr>
          </a:p>
        </p:txBody>
      </p:sp>
      <p:sp>
        <p:nvSpPr>
          <p:cNvPr id="8" name="Rounded Rectangle 7"/>
          <p:cNvSpPr/>
          <p:nvPr/>
        </p:nvSpPr>
        <p:spPr>
          <a:xfrm>
            <a:off x="5148064" y="1772816"/>
            <a:ext cx="2268251" cy="17304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Administrasi</a:t>
            </a:r>
            <a:r>
              <a:rPr lang="en-US" sz="1400" dirty="0">
                <a:solidFill>
                  <a:schemeClr val="bg1"/>
                </a:solidFill>
              </a:rPr>
              <a:t> </a:t>
            </a:r>
            <a:r>
              <a:rPr lang="en-US" sz="1400" dirty="0" err="1">
                <a:solidFill>
                  <a:schemeClr val="bg1"/>
                </a:solidFill>
              </a:rPr>
              <a:t>Keuangan</a:t>
            </a:r>
            <a:r>
              <a:rPr lang="en-US" sz="1400" dirty="0">
                <a:solidFill>
                  <a:schemeClr val="bg1"/>
                </a:solidFill>
              </a:rPr>
              <a:t>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11" name="Down Arrow 10"/>
          <p:cNvSpPr/>
          <p:nvPr/>
        </p:nvSpPr>
        <p:spPr>
          <a:xfrm>
            <a:off x="5868144" y="3573016"/>
            <a:ext cx="718814" cy="14423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461697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251665" y="1412776"/>
            <a:ext cx="2664296" cy="18748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600" u="none" strike="noStrike" dirty="0" err="1">
                <a:solidFill>
                  <a:srgbClr val="000000"/>
                </a:solidFill>
                <a:effectLst/>
                <a:latin typeface="Calibri" panose="020F0502020204030204" pitchFamily="34" charset="0"/>
                <a:cs typeface="Calibri" panose="020F0502020204030204" pitchFamily="34" charset="0"/>
              </a:rPr>
              <a:t>Penyelenggaraan</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Urusan</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Pemerintahan</a:t>
            </a:r>
            <a:r>
              <a:rPr lang="en-ID" sz="1600" u="none" strike="noStrike" dirty="0">
                <a:solidFill>
                  <a:srgbClr val="000000"/>
                </a:solidFill>
                <a:effectLst/>
                <a:latin typeface="Calibri" panose="020F0502020204030204" pitchFamily="34" charset="0"/>
                <a:cs typeface="Calibri" panose="020F0502020204030204" pitchFamily="34" charset="0"/>
              </a:rPr>
              <a:t> yang </a:t>
            </a:r>
            <a:r>
              <a:rPr lang="en-ID" sz="1600" u="none" strike="noStrike" dirty="0" err="1">
                <a:solidFill>
                  <a:srgbClr val="000000"/>
                </a:solidFill>
                <a:effectLst/>
                <a:latin typeface="Calibri" panose="020F0502020204030204" pitchFamily="34" charset="0"/>
                <a:cs typeface="Calibri" panose="020F0502020204030204" pitchFamily="34" charset="0"/>
              </a:rPr>
              <a:t>Tidak</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Dilaksanakan</a:t>
            </a:r>
            <a:r>
              <a:rPr lang="en-ID" sz="1600" u="none" strike="noStrike" dirty="0">
                <a:solidFill>
                  <a:srgbClr val="000000"/>
                </a:solidFill>
                <a:effectLst/>
                <a:latin typeface="Calibri" panose="020F0502020204030204" pitchFamily="34" charset="0"/>
                <a:cs typeface="Calibri" panose="020F0502020204030204" pitchFamily="34" charset="0"/>
              </a:rPr>
              <a:t> oleh Unit </a:t>
            </a:r>
            <a:r>
              <a:rPr lang="en-ID" sz="1600" u="none" strike="noStrike" dirty="0" err="1">
                <a:solidFill>
                  <a:srgbClr val="000000"/>
                </a:solidFill>
                <a:effectLst/>
                <a:latin typeface="Calibri" panose="020F0502020204030204" pitchFamily="34" charset="0"/>
                <a:cs typeface="Calibri" panose="020F0502020204030204" pitchFamily="34" charset="0"/>
              </a:rPr>
              <a:t>Kerja</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Perangkat</a:t>
            </a:r>
            <a:r>
              <a:rPr lang="en-ID" sz="1600" u="none" strike="noStrike" dirty="0">
                <a:solidFill>
                  <a:srgbClr val="000000"/>
                </a:solidFill>
                <a:effectLst/>
                <a:latin typeface="Calibri" panose="020F0502020204030204" pitchFamily="34" charset="0"/>
                <a:cs typeface="Calibri" panose="020F0502020204030204" pitchFamily="34" charset="0"/>
              </a:rPr>
              <a:t> Daerah yang Ada di </a:t>
            </a:r>
            <a:r>
              <a:rPr lang="en-ID" sz="1600" u="none" strike="noStrike" dirty="0" err="1">
                <a:solidFill>
                  <a:srgbClr val="000000"/>
                </a:solidFill>
                <a:effectLst/>
                <a:latin typeface="Calibri" panose="020F0502020204030204" pitchFamily="34" charset="0"/>
                <a:cs typeface="Calibri" panose="020F0502020204030204" pitchFamily="34" charset="0"/>
              </a:rPr>
              <a:t>Kecamatan</a:t>
            </a:r>
            <a:r>
              <a:rPr lang="en-ID" sz="1600" dirty="0">
                <a:latin typeface="Calibri" panose="020F0502020204030204" pitchFamily="34" charset="0"/>
                <a:cs typeface="Calibri" panose="020F0502020204030204" pitchFamily="34" charset="0"/>
              </a:rPr>
              <a:t> </a:t>
            </a:r>
            <a:endParaRPr lang="id-ID" sz="1600" dirty="0">
              <a:solidFill>
                <a:schemeClr val="bg1"/>
              </a:solidFill>
              <a:latin typeface="Calibri" panose="020F0502020204030204" pitchFamily="34" charset="0"/>
              <a:cs typeface="Calibri" panose="020F0502020204030204" pitchFamily="34" charset="0"/>
            </a:endParaRPr>
          </a:p>
        </p:txBody>
      </p:sp>
      <p:sp>
        <p:nvSpPr>
          <p:cNvPr id="3" name="Down Arrow 2"/>
          <p:cNvSpPr/>
          <p:nvPr/>
        </p:nvSpPr>
        <p:spPr>
          <a:xfrm>
            <a:off x="2051720" y="3429000"/>
            <a:ext cx="864096" cy="12698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Kasi </a:t>
            </a:r>
            <a:r>
              <a:rPr lang="en-US" sz="2400" b="1" dirty="0" err="1">
                <a:solidFill>
                  <a:schemeClr val="bg1"/>
                </a:solidFill>
              </a:rPr>
              <a:t>Pemerintahan</a:t>
            </a:r>
            <a:r>
              <a:rPr lang="en-US" sz="2400" b="1" dirty="0">
                <a:solidFill>
                  <a:schemeClr val="bg1"/>
                </a:solidFill>
              </a:rPr>
              <a:t> dan </a:t>
            </a:r>
            <a:r>
              <a:rPr lang="en-US" sz="2400" b="1" dirty="0" err="1">
                <a:solidFill>
                  <a:schemeClr val="bg1"/>
                </a:solidFill>
              </a:rPr>
              <a:t>Pelayanan</a:t>
            </a:r>
            <a:r>
              <a:rPr lang="en-US" sz="2400" b="1" dirty="0">
                <a:solidFill>
                  <a:schemeClr val="bg1"/>
                </a:solidFill>
              </a:rPr>
              <a:t> Publik</a:t>
            </a:r>
            <a:endParaRPr lang="id-ID" sz="2400" b="1" dirty="0">
              <a:solidFill>
                <a:schemeClr val="bg1"/>
              </a:solidFill>
            </a:endParaRPr>
          </a:p>
        </p:txBody>
      </p:sp>
      <p:sp>
        <p:nvSpPr>
          <p:cNvPr id="5" name="Rectangle: Rounded Corners 4">
            <a:extLst>
              <a:ext uri="{FF2B5EF4-FFF2-40B4-BE49-F238E27FC236}">
                <a16:creationId xmlns:a16="http://schemas.microsoft.com/office/drawing/2014/main" id="{F628FA75-6FB6-47F3-999D-B76B5F27E97D}"/>
              </a:ext>
            </a:extLst>
          </p:cNvPr>
          <p:cNvSpPr/>
          <p:nvPr/>
        </p:nvSpPr>
        <p:spPr>
          <a:xfrm>
            <a:off x="6948264" y="2060848"/>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Rounded Corners 5">
            <a:extLst>
              <a:ext uri="{FF2B5EF4-FFF2-40B4-BE49-F238E27FC236}">
                <a16:creationId xmlns:a16="http://schemas.microsoft.com/office/drawing/2014/main" id="{13D5CFFA-D140-4106-95F2-B9260B275A01}"/>
              </a:ext>
            </a:extLst>
          </p:cNvPr>
          <p:cNvSpPr/>
          <p:nvPr/>
        </p:nvSpPr>
        <p:spPr>
          <a:xfrm>
            <a:off x="5240593" y="1343251"/>
            <a:ext cx="2016224" cy="2391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u="none" strike="noStrike" dirty="0">
                <a:solidFill>
                  <a:srgbClr val="000000"/>
                </a:solidFill>
                <a:effectLst/>
                <a:latin typeface="Calibri" panose="020F0502020204030204" pitchFamily="34" charset="0"/>
                <a:cs typeface="Calibri" panose="020F0502020204030204" pitchFamily="34" charset="0"/>
              </a:rPr>
              <a:t>Pelaksanaan Urusan Pemerintahan yang Dilimpahkan kepada Camat</a:t>
            </a:r>
            <a:r>
              <a:rPr lang="fi-FI" sz="1600" dirty="0">
                <a:latin typeface="Calibri" panose="020F0502020204030204" pitchFamily="34" charset="0"/>
                <a:cs typeface="Calibri" panose="020F0502020204030204" pitchFamily="34" charset="0"/>
              </a:rPr>
              <a:t> </a:t>
            </a:r>
            <a:endParaRPr lang="en-ID" sz="1600" dirty="0">
              <a:solidFill>
                <a:schemeClr val="bg1"/>
              </a:solidFill>
              <a:latin typeface="Calibri" panose="020F0502020204030204" pitchFamily="34" charset="0"/>
              <a:cs typeface="Calibri" panose="020F0502020204030204" pitchFamily="34" charset="0"/>
            </a:endParaRPr>
          </a:p>
        </p:txBody>
      </p:sp>
      <p:sp>
        <p:nvSpPr>
          <p:cNvPr id="7" name="Arrow: Down 6">
            <a:extLst>
              <a:ext uri="{FF2B5EF4-FFF2-40B4-BE49-F238E27FC236}">
                <a16:creationId xmlns:a16="http://schemas.microsoft.com/office/drawing/2014/main" id="{56759908-976E-4B4D-8E41-942A945992D8}"/>
              </a:ext>
            </a:extLst>
          </p:cNvPr>
          <p:cNvSpPr/>
          <p:nvPr/>
        </p:nvSpPr>
        <p:spPr>
          <a:xfrm>
            <a:off x="5868146" y="3941895"/>
            <a:ext cx="720080" cy="9361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Tree>
    <p:extLst>
      <p:ext uri="{BB962C8B-B14F-4D97-AF65-F5344CB8AC3E}">
        <p14:creationId xmlns:p14="http://schemas.microsoft.com/office/powerpoint/2010/main" val="3326813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3239852" y="1347954"/>
            <a:ext cx="2664296" cy="15702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600" u="none" strike="noStrike" dirty="0" err="1">
                <a:solidFill>
                  <a:srgbClr val="000000"/>
                </a:solidFill>
                <a:effectLst/>
                <a:latin typeface="Calibri" panose="020F0502020204030204" pitchFamily="34" charset="0"/>
                <a:cs typeface="Calibri" panose="020F0502020204030204" pitchFamily="34" charset="0"/>
              </a:rPr>
              <a:t>Fasilitasi</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Rekomendasi</a:t>
            </a:r>
            <a:r>
              <a:rPr lang="en-ID" sz="1600" u="none" strike="noStrike" dirty="0">
                <a:solidFill>
                  <a:srgbClr val="000000"/>
                </a:solidFill>
                <a:effectLst/>
                <a:latin typeface="Calibri" panose="020F0502020204030204" pitchFamily="34" charset="0"/>
                <a:cs typeface="Calibri" panose="020F0502020204030204" pitchFamily="34" charset="0"/>
              </a:rPr>
              <a:t> dan </a:t>
            </a:r>
            <a:r>
              <a:rPr lang="en-ID" sz="1600" u="none" strike="noStrike" dirty="0" err="1">
                <a:solidFill>
                  <a:srgbClr val="000000"/>
                </a:solidFill>
                <a:effectLst/>
                <a:latin typeface="Calibri" panose="020F0502020204030204" pitchFamily="34" charset="0"/>
                <a:cs typeface="Calibri" panose="020F0502020204030204" pitchFamily="34" charset="0"/>
              </a:rPr>
              <a:t>Koordinasi</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Pembinaan</a:t>
            </a:r>
            <a:r>
              <a:rPr lang="en-ID" sz="1600" u="none" strike="noStrike" dirty="0">
                <a:solidFill>
                  <a:srgbClr val="000000"/>
                </a:solidFill>
                <a:effectLst/>
                <a:latin typeface="Calibri" panose="020F0502020204030204" pitchFamily="34" charset="0"/>
                <a:cs typeface="Calibri" panose="020F0502020204030204" pitchFamily="34" charset="0"/>
              </a:rPr>
              <a:t> dan </a:t>
            </a:r>
            <a:r>
              <a:rPr lang="en-ID" sz="1600" u="none" strike="noStrike" dirty="0" err="1">
                <a:solidFill>
                  <a:srgbClr val="000000"/>
                </a:solidFill>
                <a:effectLst/>
                <a:latin typeface="Calibri" panose="020F0502020204030204" pitchFamily="34" charset="0"/>
                <a:cs typeface="Calibri" panose="020F0502020204030204" pitchFamily="34" charset="0"/>
              </a:rPr>
              <a:t>Pengawasan</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Pemerintahan</a:t>
            </a:r>
            <a:r>
              <a:rPr lang="en-ID" sz="1600" u="none" strike="noStrike" dirty="0">
                <a:solidFill>
                  <a:srgbClr val="000000"/>
                </a:solidFill>
                <a:effectLst/>
                <a:latin typeface="Calibri" panose="020F0502020204030204" pitchFamily="34" charset="0"/>
                <a:cs typeface="Calibri" panose="020F0502020204030204" pitchFamily="34" charset="0"/>
              </a:rPr>
              <a:t> </a:t>
            </a:r>
            <a:r>
              <a:rPr lang="en-ID" sz="1600" u="none" strike="noStrike" dirty="0" err="1">
                <a:solidFill>
                  <a:srgbClr val="000000"/>
                </a:solidFill>
                <a:effectLst/>
                <a:latin typeface="Calibri" panose="020F0502020204030204" pitchFamily="34" charset="0"/>
                <a:cs typeface="Calibri" panose="020F0502020204030204" pitchFamily="34" charset="0"/>
              </a:rPr>
              <a:t>Desa</a:t>
            </a:r>
            <a:r>
              <a:rPr lang="en-ID" sz="1600" dirty="0">
                <a:latin typeface="Calibri" panose="020F0502020204030204" pitchFamily="34" charset="0"/>
                <a:cs typeface="Calibri" panose="020F0502020204030204" pitchFamily="34" charset="0"/>
              </a:rPr>
              <a:t> </a:t>
            </a:r>
            <a:endParaRPr lang="id-ID" sz="1600" dirty="0">
              <a:solidFill>
                <a:schemeClr val="bg1"/>
              </a:solidFill>
              <a:latin typeface="Calibri" panose="020F0502020204030204" pitchFamily="34" charset="0"/>
              <a:cs typeface="Calibri" panose="020F0502020204030204" pitchFamily="34" charset="0"/>
            </a:endParaRPr>
          </a:p>
        </p:txBody>
      </p:sp>
      <p:sp>
        <p:nvSpPr>
          <p:cNvPr id="3" name="Down Arrow 2"/>
          <p:cNvSpPr/>
          <p:nvPr/>
        </p:nvSpPr>
        <p:spPr>
          <a:xfrm>
            <a:off x="4247964" y="3064131"/>
            <a:ext cx="648072" cy="1875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835292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Kasi Pemb</a:t>
            </a:r>
            <a:r>
              <a:rPr lang="en-US" sz="2400" b="1" dirty="0" err="1">
                <a:solidFill>
                  <a:schemeClr val="bg1"/>
                </a:solidFill>
              </a:rPr>
              <a:t>inaan</a:t>
            </a:r>
            <a:r>
              <a:rPr lang="en-US" sz="2400" b="1" dirty="0">
                <a:solidFill>
                  <a:schemeClr val="bg1"/>
                </a:solidFill>
              </a:rPr>
              <a:t> dan </a:t>
            </a:r>
            <a:r>
              <a:rPr lang="en-US" sz="2400" b="1" dirty="0" err="1">
                <a:solidFill>
                  <a:schemeClr val="bg1"/>
                </a:solidFill>
              </a:rPr>
              <a:t>Pengawasan</a:t>
            </a:r>
            <a:r>
              <a:rPr lang="en-US" sz="2400" b="1" dirty="0">
                <a:solidFill>
                  <a:schemeClr val="bg1"/>
                </a:solidFill>
              </a:rPr>
              <a:t> </a:t>
            </a:r>
            <a:r>
              <a:rPr lang="en-US" sz="2400" b="1" dirty="0" err="1">
                <a:solidFill>
                  <a:schemeClr val="bg1"/>
                </a:solidFill>
              </a:rPr>
              <a:t>Pemerintahan</a:t>
            </a:r>
            <a:r>
              <a:rPr lang="en-US" sz="2400" b="1" dirty="0">
                <a:solidFill>
                  <a:schemeClr val="bg1"/>
                </a:solidFill>
              </a:rPr>
              <a:t> </a:t>
            </a:r>
            <a:r>
              <a:rPr lang="en-US" sz="2400" b="1" dirty="0" err="1">
                <a:solidFill>
                  <a:schemeClr val="bg1"/>
                </a:solidFill>
              </a:rPr>
              <a:t>Desa</a:t>
            </a:r>
            <a:endParaRPr lang="id-ID" sz="2400" b="1" dirty="0">
              <a:solidFill>
                <a:schemeClr val="bg1"/>
              </a:solidFill>
            </a:endParaRPr>
          </a:p>
        </p:txBody>
      </p:sp>
    </p:spTree>
    <p:extLst>
      <p:ext uri="{BB962C8B-B14F-4D97-AF65-F5344CB8AC3E}">
        <p14:creationId xmlns:p14="http://schemas.microsoft.com/office/powerpoint/2010/main" val="2224716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3131840" y="1340768"/>
            <a:ext cx="2664296" cy="18959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1800" u="none" strike="noStrike" dirty="0" err="1">
                <a:solidFill>
                  <a:srgbClr val="000000"/>
                </a:solidFill>
                <a:effectLst/>
                <a:latin typeface="Calibri" panose="020F0502020204030204" pitchFamily="34" charset="0"/>
                <a:cs typeface="Calibri" panose="020F0502020204030204" pitchFamily="34" charset="0"/>
              </a:rPr>
              <a:t>Koordinasi</a:t>
            </a:r>
            <a:r>
              <a:rPr lang="en-ID" sz="1800" u="none" strike="noStrike" dirty="0">
                <a:solidFill>
                  <a:srgbClr val="000000"/>
                </a:solidFill>
                <a:effectLst/>
                <a:latin typeface="Calibri" panose="020F0502020204030204" pitchFamily="34" charset="0"/>
                <a:cs typeface="Calibri" panose="020F0502020204030204" pitchFamily="34" charset="0"/>
              </a:rPr>
              <a:t> </a:t>
            </a:r>
            <a:r>
              <a:rPr lang="en-ID" sz="1800" u="none" strike="noStrike" dirty="0" err="1">
                <a:solidFill>
                  <a:srgbClr val="000000"/>
                </a:solidFill>
                <a:effectLst/>
                <a:latin typeface="Calibri" panose="020F0502020204030204" pitchFamily="34" charset="0"/>
                <a:cs typeface="Calibri" panose="020F0502020204030204" pitchFamily="34" charset="0"/>
              </a:rPr>
              <a:t>Kegiatan</a:t>
            </a:r>
            <a:r>
              <a:rPr lang="en-ID" sz="1800" u="none" strike="noStrike" dirty="0">
                <a:solidFill>
                  <a:srgbClr val="000000"/>
                </a:solidFill>
                <a:effectLst/>
                <a:latin typeface="Calibri" panose="020F0502020204030204" pitchFamily="34" charset="0"/>
                <a:cs typeface="Calibri" panose="020F0502020204030204" pitchFamily="34" charset="0"/>
              </a:rPr>
              <a:t> </a:t>
            </a:r>
            <a:r>
              <a:rPr lang="en-ID" sz="1800" u="none" strike="noStrike" dirty="0" err="1">
                <a:solidFill>
                  <a:srgbClr val="000000"/>
                </a:solidFill>
                <a:effectLst/>
                <a:latin typeface="Calibri" panose="020F0502020204030204" pitchFamily="34" charset="0"/>
                <a:cs typeface="Calibri" panose="020F0502020204030204" pitchFamily="34" charset="0"/>
              </a:rPr>
              <a:t>Pemberdayaan</a:t>
            </a:r>
            <a:r>
              <a:rPr lang="en-ID" sz="1800" u="none" strike="noStrike" dirty="0">
                <a:solidFill>
                  <a:srgbClr val="000000"/>
                </a:solidFill>
                <a:effectLst/>
                <a:latin typeface="Calibri" panose="020F0502020204030204" pitchFamily="34" charset="0"/>
                <a:cs typeface="Calibri" panose="020F0502020204030204" pitchFamily="34" charset="0"/>
              </a:rPr>
              <a:t> </a:t>
            </a:r>
            <a:r>
              <a:rPr lang="en-ID" sz="1800" u="none" strike="noStrike" dirty="0" err="1">
                <a:solidFill>
                  <a:srgbClr val="000000"/>
                </a:solidFill>
                <a:effectLst/>
                <a:latin typeface="Calibri" panose="020F0502020204030204" pitchFamily="34" charset="0"/>
                <a:cs typeface="Calibri" panose="020F0502020204030204" pitchFamily="34" charset="0"/>
              </a:rPr>
              <a:t>Desa</a:t>
            </a:r>
            <a:r>
              <a:rPr lang="en-ID" dirty="0">
                <a:latin typeface="Calibri" panose="020F0502020204030204" pitchFamily="34" charset="0"/>
                <a:cs typeface="Calibri" panose="020F0502020204030204" pitchFamily="34" charset="0"/>
              </a:rPr>
              <a:t> </a:t>
            </a:r>
            <a:endParaRPr lang="id-ID" dirty="0">
              <a:solidFill>
                <a:schemeClr val="bg1"/>
              </a:solidFill>
              <a:latin typeface="Calibri" panose="020F0502020204030204" pitchFamily="34" charset="0"/>
              <a:cs typeface="Calibri" panose="020F0502020204030204" pitchFamily="34" charset="0"/>
            </a:endParaRPr>
          </a:p>
        </p:txBody>
      </p:sp>
      <p:sp>
        <p:nvSpPr>
          <p:cNvPr id="3" name="Down Arrow 2"/>
          <p:cNvSpPr/>
          <p:nvPr/>
        </p:nvSpPr>
        <p:spPr>
          <a:xfrm>
            <a:off x="4085946" y="3429000"/>
            <a:ext cx="756084" cy="15378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Kasi </a:t>
            </a:r>
            <a:r>
              <a:rPr lang="en-US" sz="2400" b="1" dirty="0" err="1">
                <a:solidFill>
                  <a:schemeClr val="bg1"/>
                </a:solidFill>
              </a:rPr>
              <a:t>Pemberdayaan</a:t>
            </a:r>
            <a:r>
              <a:rPr lang="en-US" sz="2400" b="1" dirty="0">
                <a:solidFill>
                  <a:schemeClr val="bg1"/>
                </a:solidFill>
              </a:rPr>
              <a:t> Masyarakat </a:t>
            </a:r>
            <a:r>
              <a:rPr lang="en-US" sz="2400" b="1" dirty="0" err="1">
                <a:solidFill>
                  <a:schemeClr val="bg1"/>
                </a:solidFill>
              </a:rPr>
              <a:t>Desa</a:t>
            </a:r>
            <a:endParaRPr lang="id-ID" sz="2400" b="1" dirty="0">
              <a:solidFill>
                <a:schemeClr val="bg1"/>
              </a:solidFill>
            </a:endParaRPr>
          </a:p>
        </p:txBody>
      </p:sp>
    </p:spTree>
    <p:extLst>
      <p:ext uri="{BB962C8B-B14F-4D97-AF65-F5344CB8AC3E}">
        <p14:creationId xmlns:p14="http://schemas.microsoft.com/office/powerpoint/2010/main" val="362988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187624" y="1556792"/>
            <a:ext cx="2664296"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Koordinasi</a:t>
            </a:r>
            <a:r>
              <a:rPr lang="en-US" sz="1400" dirty="0">
                <a:solidFill>
                  <a:schemeClr val="bg1"/>
                </a:solidFill>
              </a:rPr>
              <a:t> </a:t>
            </a:r>
            <a:r>
              <a:rPr lang="en-US" sz="1400" dirty="0" err="1">
                <a:solidFill>
                  <a:schemeClr val="bg1"/>
                </a:solidFill>
              </a:rPr>
              <a:t>Upaya</a:t>
            </a:r>
            <a:r>
              <a:rPr lang="en-US" sz="1400" dirty="0">
                <a:solidFill>
                  <a:schemeClr val="bg1"/>
                </a:solidFill>
              </a:rPr>
              <a:t> </a:t>
            </a:r>
            <a:r>
              <a:rPr lang="en-US" sz="1400" dirty="0" err="1">
                <a:solidFill>
                  <a:schemeClr val="bg1"/>
                </a:solidFill>
              </a:rPr>
              <a:t>Penyelenggaraan</a:t>
            </a:r>
            <a:r>
              <a:rPr lang="en-US" sz="1400" dirty="0">
                <a:solidFill>
                  <a:schemeClr val="bg1"/>
                </a:solidFill>
              </a:rPr>
              <a:t> </a:t>
            </a:r>
            <a:r>
              <a:rPr lang="en-US" sz="1400" dirty="0" err="1">
                <a:solidFill>
                  <a:schemeClr val="bg1"/>
                </a:solidFill>
              </a:rPr>
              <a:t>Ketentraman</a:t>
            </a:r>
            <a:r>
              <a:rPr lang="en-US" sz="1400" dirty="0">
                <a:solidFill>
                  <a:schemeClr val="bg1"/>
                </a:solidFill>
              </a:rPr>
              <a:t> dan </a:t>
            </a:r>
            <a:r>
              <a:rPr lang="en-US" sz="1400" dirty="0" err="1">
                <a:solidFill>
                  <a:schemeClr val="bg1"/>
                </a:solidFill>
              </a:rPr>
              <a:t>Ketertiban</a:t>
            </a:r>
            <a:r>
              <a:rPr lang="en-US" sz="1400" dirty="0">
                <a:solidFill>
                  <a:schemeClr val="bg1"/>
                </a:solidFill>
              </a:rPr>
              <a:t> </a:t>
            </a:r>
            <a:r>
              <a:rPr lang="en-US" sz="1400" dirty="0" err="1">
                <a:solidFill>
                  <a:schemeClr val="bg1"/>
                </a:solidFill>
              </a:rPr>
              <a:t>Umum</a:t>
            </a:r>
            <a:endParaRPr lang="id-ID" sz="1400" dirty="0">
              <a:solidFill>
                <a:schemeClr val="bg1"/>
              </a:solidFill>
            </a:endParaRPr>
          </a:p>
        </p:txBody>
      </p:sp>
      <p:sp>
        <p:nvSpPr>
          <p:cNvPr id="3" name="Down Arrow 2"/>
          <p:cNvSpPr/>
          <p:nvPr/>
        </p:nvSpPr>
        <p:spPr>
          <a:xfrm>
            <a:off x="2105726" y="3573016"/>
            <a:ext cx="60235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395536" y="5085184"/>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KASI KETENTRAMAN DAN KETERTIBAN UMUM</a:t>
            </a:r>
            <a:endParaRPr lang="id-ID" sz="2400" b="1" dirty="0">
              <a:solidFill>
                <a:schemeClr val="bg1"/>
              </a:solidFill>
            </a:endParaRPr>
          </a:p>
        </p:txBody>
      </p:sp>
      <p:sp>
        <p:nvSpPr>
          <p:cNvPr id="5" name="Rectangle: Rounded Corners 4">
            <a:extLst>
              <a:ext uri="{FF2B5EF4-FFF2-40B4-BE49-F238E27FC236}">
                <a16:creationId xmlns:a16="http://schemas.microsoft.com/office/drawing/2014/main" id="{75F13030-8972-46CC-8F4B-F14895725F6A}"/>
              </a:ext>
            </a:extLst>
          </p:cNvPr>
          <p:cNvSpPr/>
          <p:nvPr/>
        </p:nvSpPr>
        <p:spPr>
          <a:xfrm flipH="1">
            <a:off x="5004045" y="1556792"/>
            <a:ext cx="2448273"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Penyelenggaraan</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a:t>
            </a:r>
            <a:r>
              <a:rPr lang="en-US" sz="1400" dirty="0" err="1">
                <a:solidFill>
                  <a:schemeClr val="bg1"/>
                </a:solidFill>
              </a:rPr>
              <a:t>Umum</a:t>
            </a:r>
            <a:r>
              <a:rPr lang="en-US" sz="1400" dirty="0">
                <a:solidFill>
                  <a:schemeClr val="bg1"/>
                </a:solidFill>
              </a:rPr>
              <a:t> </a:t>
            </a:r>
            <a:r>
              <a:rPr lang="en-US" sz="1400" dirty="0" err="1">
                <a:solidFill>
                  <a:schemeClr val="bg1"/>
                </a:solidFill>
              </a:rPr>
              <a:t>Sesuai</a:t>
            </a:r>
            <a:r>
              <a:rPr lang="en-US" sz="1400" dirty="0">
                <a:solidFill>
                  <a:schemeClr val="bg1"/>
                </a:solidFill>
              </a:rPr>
              <a:t> </a:t>
            </a:r>
            <a:r>
              <a:rPr lang="en-US" sz="1400" dirty="0" err="1">
                <a:solidFill>
                  <a:schemeClr val="bg1"/>
                </a:solidFill>
              </a:rPr>
              <a:t>Penugasan</a:t>
            </a:r>
            <a:r>
              <a:rPr lang="en-US" sz="1400" dirty="0">
                <a:solidFill>
                  <a:schemeClr val="bg1"/>
                </a:solidFill>
              </a:rPr>
              <a:t> </a:t>
            </a:r>
            <a:r>
              <a:rPr lang="en-US" sz="1400" dirty="0" err="1">
                <a:solidFill>
                  <a:schemeClr val="bg1"/>
                </a:solidFill>
              </a:rPr>
              <a:t>Kepala</a:t>
            </a:r>
            <a:r>
              <a:rPr lang="en-US" sz="1400" dirty="0">
                <a:solidFill>
                  <a:schemeClr val="bg1"/>
                </a:solidFill>
              </a:rPr>
              <a:t> Daerah</a:t>
            </a:r>
            <a:endParaRPr lang="en-ID" sz="1400" dirty="0">
              <a:solidFill>
                <a:schemeClr val="bg1"/>
              </a:solidFill>
            </a:endParaRPr>
          </a:p>
        </p:txBody>
      </p:sp>
      <p:sp>
        <p:nvSpPr>
          <p:cNvPr id="6" name="Arrow: Down 5">
            <a:extLst>
              <a:ext uri="{FF2B5EF4-FFF2-40B4-BE49-F238E27FC236}">
                <a16:creationId xmlns:a16="http://schemas.microsoft.com/office/drawing/2014/main" id="{C5C447EF-B6C2-416D-B002-B34B33CCD672}"/>
              </a:ext>
            </a:extLst>
          </p:cNvPr>
          <p:cNvSpPr/>
          <p:nvPr/>
        </p:nvSpPr>
        <p:spPr>
          <a:xfrm flipH="1">
            <a:off x="5927005" y="3609020"/>
            <a:ext cx="602352"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2035576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32654"/>
            <a:ext cx="8153400" cy="864098"/>
          </a:xfrm>
        </p:spPr>
        <p:txBody>
          <a:bodyPr>
            <a:normAutofit fontScale="90000"/>
          </a:bodyPr>
          <a:lstStyle/>
          <a:p>
            <a:pPr algn="ctr"/>
            <a:r>
              <a:rPr lang="id-ID" sz="2800" b="1" dirty="0">
                <a:solidFill>
                  <a:schemeClr val="bg1"/>
                </a:solidFill>
              </a:rPr>
              <a:t>CROSS CUTTING KANTOR KECAMATAN </a:t>
            </a:r>
            <a:r>
              <a:rPr lang="en-US" sz="2800" b="1" dirty="0">
                <a:solidFill>
                  <a:schemeClr val="bg1"/>
                </a:solidFill>
              </a:rPr>
              <a:t>SULANG</a:t>
            </a:r>
            <a:br>
              <a:rPr lang="id-ID" sz="2800" b="1" dirty="0">
                <a:solidFill>
                  <a:schemeClr val="bg1"/>
                </a:solidFill>
              </a:rPr>
            </a:br>
            <a:r>
              <a:rPr lang="id-ID" sz="2800" b="1" dirty="0">
                <a:solidFill>
                  <a:schemeClr val="bg1"/>
                </a:solidFill>
              </a:rPr>
              <a:t>Tahun 202</a:t>
            </a:r>
            <a:r>
              <a:rPr lang="en-US" sz="2800" b="1" dirty="0">
                <a:solidFill>
                  <a:schemeClr val="bg1"/>
                </a:solidFill>
              </a:rPr>
              <a:t>1</a:t>
            </a:r>
            <a:r>
              <a:rPr lang="id-ID" sz="2800" b="1" dirty="0">
                <a:solidFill>
                  <a:schemeClr val="bg1"/>
                </a:solidFill>
              </a:rPr>
              <a:t> – 202</a:t>
            </a:r>
            <a:r>
              <a:rPr lang="en-US" sz="2800" b="1" dirty="0">
                <a:solidFill>
                  <a:schemeClr val="bg1"/>
                </a:solidFill>
              </a:rPr>
              <a:t>2</a:t>
            </a:r>
            <a:endParaRPr lang="id-ID" sz="2800" b="1" dirty="0">
              <a:solidFill>
                <a:schemeClr val="bg1"/>
              </a:solidFill>
            </a:endParaRPr>
          </a:p>
        </p:txBody>
      </p:sp>
      <p:sp>
        <p:nvSpPr>
          <p:cNvPr id="4" name="Rounded Rectangle 3"/>
          <p:cNvSpPr/>
          <p:nvPr/>
        </p:nvSpPr>
        <p:spPr>
          <a:xfrm>
            <a:off x="1259632" y="1700808"/>
            <a:ext cx="2664296" cy="28083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bg1"/>
                </a:solidFill>
                <a:latin typeface="Calibri" panose="020F0502020204030204" pitchFamily="34" charset="0"/>
                <a:cs typeface="Calibri" panose="020F0502020204030204" pitchFamily="34" charset="0"/>
              </a:rPr>
              <a:t>1.Program </a:t>
            </a:r>
            <a:r>
              <a:rPr lang="en-US" sz="1400" dirty="0" err="1">
                <a:solidFill>
                  <a:schemeClr val="bg1"/>
                </a:solidFill>
                <a:latin typeface="Calibri" panose="020F0502020204030204" pitchFamily="34" charset="0"/>
                <a:cs typeface="Calibri" panose="020F0502020204030204" pitchFamily="34" charset="0"/>
              </a:rPr>
              <a:t>Penyelenggaraan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Pemerintahan</a:t>
            </a:r>
            <a:r>
              <a:rPr lang="en-US" sz="1400" dirty="0">
                <a:solidFill>
                  <a:schemeClr val="bg1"/>
                </a:solidFill>
                <a:latin typeface="Calibri" panose="020F0502020204030204" pitchFamily="34" charset="0"/>
                <a:cs typeface="Calibri" panose="020F0502020204030204" pitchFamily="34" charset="0"/>
              </a:rPr>
              <a:t> dan </a:t>
            </a:r>
            <a:r>
              <a:rPr lang="en-US" sz="1400" dirty="0" err="1">
                <a:solidFill>
                  <a:schemeClr val="bg1"/>
                </a:solidFill>
                <a:latin typeface="Calibri" panose="020F0502020204030204" pitchFamily="34" charset="0"/>
                <a:cs typeface="Calibri" panose="020F0502020204030204" pitchFamily="34" charset="0"/>
              </a:rPr>
              <a:t>Pelayanan</a:t>
            </a:r>
            <a:r>
              <a:rPr lang="en-US" sz="1400" dirty="0">
                <a:solidFill>
                  <a:schemeClr val="bg1"/>
                </a:solidFill>
                <a:latin typeface="Calibri" panose="020F0502020204030204" pitchFamily="34" charset="0"/>
                <a:cs typeface="Calibri" panose="020F0502020204030204" pitchFamily="34" charset="0"/>
              </a:rPr>
              <a:t> Publik</a:t>
            </a:r>
          </a:p>
          <a:p>
            <a:r>
              <a:rPr lang="en-US" sz="1400" dirty="0">
                <a:solidFill>
                  <a:schemeClr val="bg1"/>
                </a:solidFill>
                <a:latin typeface="Calibri" panose="020F0502020204030204" pitchFamily="34" charset="0"/>
                <a:cs typeface="Calibri" panose="020F0502020204030204" pitchFamily="34" charset="0"/>
              </a:rPr>
              <a:t>2.Program </a:t>
            </a:r>
            <a:r>
              <a:rPr lang="en-US" sz="1400" dirty="0" err="1">
                <a:solidFill>
                  <a:schemeClr val="bg1"/>
                </a:solidFill>
                <a:latin typeface="Calibri" panose="020F0502020204030204" pitchFamily="34" charset="0"/>
                <a:cs typeface="Calibri" panose="020F0502020204030204" pitchFamily="34" charset="0"/>
              </a:rPr>
              <a:t>Pemberdayaan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Masyakat</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Desa</a:t>
            </a:r>
            <a:endParaRPr lang="en-US" sz="1400" dirty="0">
              <a:solidFill>
                <a:schemeClr val="bg1"/>
              </a:solidFill>
              <a:latin typeface="Calibri" panose="020F0502020204030204" pitchFamily="34" charset="0"/>
              <a:cs typeface="Calibri" panose="020F0502020204030204" pitchFamily="34" charset="0"/>
            </a:endParaRPr>
          </a:p>
          <a:p>
            <a:r>
              <a:rPr lang="en-US" sz="1400" dirty="0">
                <a:solidFill>
                  <a:schemeClr val="bg1"/>
                </a:solidFill>
                <a:latin typeface="Calibri" panose="020F0502020204030204" pitchFamily="34" charset="0"/>
                <a:cs typeface="Calibri" panose="020F0502020204030204" pitchFamily="34" charset="0"/>
              </a:rPr>
              <a:t>3.Program </a:t>
            </a:r>
            <a:r>
              <a:rPr lang="en-US" sz="1400" dirty="0" err="1">
                <a:solidFill>
                  <a:schemeClr val="bg1"/>
                </a:solidFill>
                <a:latin typeface="Calibri" panose="020F0502020204030204" pitchFamily="34" charset="0"/>
                <a:cs typeface="Calibri" panose="020F0502020204030204" pitchFamily="34" charset="0"/>
              </a:rPr>
              <a:t>Ketentraman</a:t>
            </a:r>
            <a:r>
              <a:rPr lang="en-US" sz="1400" dirty="0">
                <a:solidFill>
                  <a:schemeClr val="bg1"/>
                </a:solidFill>
                <a:latin typeface="Calibri" panose="020F0502020204030204" pitchFamily="34" charset="0"/>
                <a:cs typeface="Calibri" panose="020F0502020204030204" pitchFamily="34" charset="0"/>
              </a:rPr>
              <a:t> dan </a:t>
            </a:r>
            <a:r>
              <a:rPr lang="en-US" sz="1400" dirty="0" err="1">
                <a:solidFill>
                  <a:schemeClr val="bg1"/>
                </a:solidFill>
                <a:latin typeface="Calibri" panose="020F0502020204030204" pitchFamily="34" charset="0"/>
                <a:cs typeface="Calibri" panose="020F0502020204030204" pitchFamily="34" charset="0"/>
              </a:rPr>
              <a:t>Ketertiban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Umum</a:t>
            </a:r>
            <a:endParaRPr lang="en-US" sz="1400" dirty="0">
              <a:solidFill>
                <a:schemeClr val="bg1"/>
              </a:solidFill>
              <a:latin typeface="Calibri" panose="020F0502020204030204" pitchFamily="34" charset="0"/>
              <a:cs typeface="Calibri" panose="020F0502020204030204" pitchFamily="34" charset="0"/>
            </a:endParaRPr>
          </a:p>
          <a:p>
            <a:r>
              <a:rPr lang="en-US" sz="1400" dirty="0">
                <a:solidFill>
                  <a:schemeClr val="bg1"/>
                </a:solidFill>
                <a:latin typeface="Calibri" panose="020F0502020204030204" pitchFamily="34" charset="0"/>
                <a:cs typeface="Calibri" panose="020F0502020204030204" pitchFamily="34" charset="0"/>
              </a:rPr>
              <a:t>4.Program </a:t>
            </a:r>
            <a:r>
              <a:rPr lang="en-US" sz="1400" dirty="0" err="1">
                <a:solidFill>
                  <a:schemeClr val="bg1"/>
                </a:solidFill>
                <a:latin typeface="Calibri" panose="020F0502020204030204" pitchFamily="34" charset="0"/>
                <a:cs typeface="Calibri" panose="020F0502020204030204" pitchFamily="34" charset="0"/>
              </a:rPr>
              <a:t>Penyelenggaraan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Urusan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Pemerintahan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Umum</a:t>
            </a:r>
            <a:endParaRPr lang="en-US" sz="1400" dirty="0">
              <a:solidFill>
                <a:schemeClr val="bg1"/>
              </a:solidFill>
              <a:latin typeface="Calibri" panose="020F0502020204030204" pitchFamily="34" charset="0"/>
              <a:cs typeface="Calibri" panose="020F0502020204030204" pitchFamily="34" charset="0"/>
            </a:endParaRPr>
          </a:p>
          <a:p>
            <a:r>
              <a:rPr lang="en-US" sz="1400" dirty="0">
                <a:solidFill>
                  <a:schemeClr val="bg1"/>
                </a:solidFill>
                <a:latin typeface="Calibri" panose="020F0502020204030204" pitchFamily="34" charset="0"/>
                <a:cs typeface="Calibri" panose="020F0502020204030204" pitchFamily="34" charset="0"/>
              </a:rPr>
              <a:t>5.Program </a:t>
            </a:r>
            <a:r>
              <a:rPr lang="en-US" sz="1400" dirty="0" err="1">
                <a:solidFill>
                  <a:schemeClr val="bg1"/>
                </a:solidFill>
                <a:latin typeface="Calibri" panose="020F0502020204030204" pitchFamily="34" charset="0"/>
                <a:cs typeface="Calibri" panose="020F0502020204030204" pitchFamily="34" charset="0"/>
              </a:rPr>
              <a:t>Pemberdayaan</a:t>
            </a:r>
            <a:r>
              <a:rPr lang="en-US" sz="1400" dirty="0">
                <a:solidFill>
                  <a:schemeClr val="bg1"/>
                </a:solidFill>
                <a:latin typeface="Calibri" panose="020F0502020204030204" pitchFamily="34" charset="0"/>
                <a:cs typeface="Calibri" panose="020F0502020204030204" pitchFamily="34" charset="0"/>
              </a:rPr>
              <a:t> dan </a:t>
            </a:r>
            <a:r>
              <a:rPr lang="en-US" sz="1400" dirty="0" err="1">
                <a:solidFill>
                  <a:schemeClr val="bg1"/>
                </a:solidFill>
                <a:latin typeface="Calibri" panose="020F0502020204030204" pitchFamily="34" charset="0"/>
                <a:cs typeface="Calibri" panose="020F0502020204030204" pitchFamily="34" charset="0"/>
              </a:rPr>
              <a:t>Pengawasan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Pemerintahan</a:t>
            </a:r>
            <a:r>
              <a:rPr lang="en-US" sz="1400" dirty="0">
                <a:solidFill>
                  <a:schemeClr val="bg1"/>
                </a:solidFill>
                <a:latin typeface="Calibri" panose="020F0502020204030204" pitchFamily="34" charset="0"/>
                <a:cs typeface="Calibri" panose="020F0502020204030204" pitchFamily="34" charset="0"/>
              </a:rPr>
              <a:t> </a:t>
            </a:r>
            <a:r>
              <a:rPr lang="en-US" sz="1400" dirty="0" err="1">
                <a:solidFill>
                  <a:schemeClr val="bg1"/>
                </a:solidFill>
                <a:latin typeface="Calibri" panose="020F0502020204030204" pitchFamily="34" charset="0"/>
                <a:cs typeface="Calibri" panose="020F0502020204030204" pitchFamily="34" charset="0"/>
              </a:rPr>
              <a:t>Desa</a:t>
            </a:r>
            <a:endParaRPr lang="id-ID" sz="1400" dirty="0">
              <a:solidFill>
                <a:schemeClr val="bg1"/>
              </a:solidFill>
              <a:latin typeface="Calibri" panose="020F0502020204030204" pitchFamily="34" charset="0"/>
              <a:cs typeface="Calibri" panose="020F0502020204030204" pitchFamily="34" charset="0"/>
            </a:endParaRPr>
          </a:p>
        </p:txBody>
      </p:sp>
      <p:sp>
        <p:nvSpPr>
          <p:cNvPr id="8" name="Rectangle 7"/>
          <p:cNvSpPr/>
          <p:nvPr/>
        </p:nvSpPr>
        <p:spPr>
          <a:xfrm>
            <a:off x="395536" y="6093296"/>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CAMAT</a:t>
            </a:r>
          </a:p>
        </p:txBody>
      </p:sp>
      <p:sp>
        <p:nvSpPr>
          <p:cNvPr id="9" name="Down Arrow 8"/>
          <p:cNvSpPr/>
          <p:nvPr/>
        </p:nvSpPr>
        <p:spPr>
          <a:xfrm>
            <a:off x="4175956" y="3573016"/>
            <a:ext cx="792088" cy="2232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Down Arrow 9"/>
          <p:cNvSpPr/>
          <p:nvPr/>
        </p:nvSpPr>
        <p:spPr>
          <a:xfrm rot="16200000">
            <a:off x="4283968" y="2564904"/>
            <a:ext cx="720080"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Rounded Rectangle 10"/>
          <p:cNvSpPr/>
          <p:nvPr/>
        </p:nvSpPr>
        <p:spPr>
          <a:xfrm>
            <a:off x="5292080" y="1412776"/>
            <a:ext cx="2664296" cy="41764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US" sz="1200" dirty="0" err="1">
                <a:solidFill>
                  <a:schemeClr val="bg1"/>
                </a:solidFill>
              </a:rPr>
              <a:t>Capaian</a:t>
            </a:r>
            <a:r>
              <a:rPr lang="en-US" sz="1200" dirty="0">
                <a:solidFill>
                  <a:schemeClr val="bg1"/>
                </a:solidFill>
              </a:rPr>
              <a:t> </a:t>
            </a:r>
            <a:r>
              <a:rPr lang="en-US" sz="1200" dirty="0" err="1">
                <a:solidFill>
                  <a:schemeClr val="bg1"/>
                </a:solidFill>
              </a:rPr>
              <a:t>Urusan</a:t>
            </a:r>
            <a:r>
              <a:rPr lang="en-US" sz="1200" dirty="0">
                <a:solidFill>
                  <a:schemeClr val="bg1"/>
                </a:solidFill>
              </a:rPr>
              <a:t> </a:t>
            </a:r>
            <a:r>
              <a:rPr lang="en-US" sz="1200" dirty="0" err="1">
                <a:solidFill>
                  <a:schemeClr val="bg1"/>
                </a:solidFill>
              </a:rPr>
              <a:t>Pemerintahan</a:t>
            </a:r>
            <a:r>
              <a:rPr lang="en-US" sz="1200" dirty="0">
                <a:solidFill>
                  <a:schemeClr val="bg1"/>
                </a:solidFill>
              </a:rPr>
              <a:t> yang </a:t>
            </a:r>
            <a:r>
              <a:rPr lang="en-US" sz="1200" dirty="0" err="1">
                <a:solidFill>
                  <a:schemeClr val="bg1"/>
                </a:solidFill>
              </a:rPr>
              <a:t>dilimpahkan</a:t>
            </a:r>
            <a:r>
              <a:rPr lang="en-US" sz="1200" dirty="0">
                <a:solidFill>
                  <a:schemeClr val="bg1"/>
                </a:solidFill>
              </a:rPr>
              <a:t> </a:t>
            </a:r>
            <a:r>
              <a:rPr lang="en-US" sz="1200" dirty="0" err="1">
                <a:solidFill>
                  <a:schemeClr val="bg1"/>
                </a:solidFill>
              </a:rPr>
              <a:t>kepada</a:t>
            </a:r>
            <a:r>
              <a:rPr lang="en-US" sz="1200" dirty="0">
                <a:solidFill>
                  <a:schemeClr val="bg1"/>
                </a:solidFill>
              </a:rPr>
              <a:t> </a:t>
            </a:r>
            <a:r>
              <a:rPr lang="en-US" sz="1200" dirty="0" err="1">
                <a:solidFill>
                  <a:schemeClr val="bg1"/>
                </a:solidFill>
              </a:rPr>
              <a:t>Camat</a:t>
            </a:r>
            <a:endParaRPr lang="id-ID" sz="1200" dirty="0">
              <a:solidFill>
                <a:schemeClr val="bg1"/>
              </a:solidFill>
            </a:endParaRPr>
          </a:p>
          <a:p>
            <a:pPr marL="457200" indent="-457200">
              <a:buAutoNum type="arabicPeriod"/>
            </a:pPr>
            <a:r>
              <a:rPr lang="en-US" sz="1200" dirty="0" err="1">
                <a:solidFill>
                  <a:schemeClr val="bg1"/>
                </a:solidFill>
              </a:rPr>
              <a:t>Persentase</a:t>
            </a:r>
            <a:r>
              <a:rPr lang="en-US" sz="1200" dirty="0">
                <a:solidFill>
                  <a:schemeClr val="bg1"/>
                </a:solidFill>
              </a:rPr>
              <a:t> </a:t>
            </a:r>
            <a:r>
              <a:rPr lang="en-US" sz="1200" dirty="0" err="1">
                <a:solidFill>
                  <a:schemeClr val="bg1"/>
                </a:solidFill>
              </a:rPr>
              <a:t>Kontribusi</a:t>
            </a:r>
            <a:r>
              <a:rPr lang="en-US" sz="1200" dirty="0">
                <a:solidFill>
                  <a:schemeClr val="bg1"/>
                </a:solidFill>
              </a:rPr>
              <a:t> Dana </a:t>
            </a:r>
            <a:r>
              <a:rPr lang="en-US" sz="1200" dirty="0" err="1">
                <a:solidFill>
                  <a:schemeClr val="bg1"/>
                </a:solidFill>
              </a:rPr>
              <a:t>Desa</a:t>
            </a:r>
            <a:r>
              <a:rPr lang="en-US" sz="1200" dirty="0">
                <a:solidFill>
                  <a:schemeClr val="bg1"/>
                </a:solidFill>
              </a:rPr>
              <a:t> </a:t>
            </a:r>
            <a:r>
              <a:rPr lang="en-US" sz="1200" dirty="0" err="1">
                <a:solidFill>
                  <a:schemeClr val="bg1"/>
                </a:solidFill>
              </a:rPr>
              <a:t>untuk</a:t>
            </a:r>
            <a:r>
              <a:rPr lang="en-US" sz="1200" dirty="0">
                <a:solidFill>
                  <a:schemeClr val="bg1"/>
                </a:solidFill>
              </a:rPr>
              <a:t> </a:t>
            </a:r>
            <a:r>
              <a:rPr lang="en-US" sz="1200" dirty="0" err="1">
                <a:solidFill>
                  <a:schemeClr val="bg1"/>
                </a:solidFill>
              </a:rPr>
              <a:t>Pemberdayaan</a:t>
            </a:r>
            <a:r>
              <a:rPr lang="en-US" sz="1200" dirty="0">
                <a:solidFill>
                  <a:schemeClr val="bg1"/>
                </a:solidFill>
              </a:rPr>
              <a:t> Masyarakat</a:t>
            </a:r>
            <a:endParaRPr lang="id-ID" sz="1200" dirty="0">
              <a:solidFill>
                <a:schemeClr val="bg1"/>
              </a:solidFill>
            </a:endParaRPr>
          </a:p>
          <a:p>
            <a:pPr marL="457200" indent="-457200">
              <a:buAutoNum type="arabicPeriod"/>
            </a:pPr>
            <a:r>
              <a:rPr lang="en-US" sz="1200" dirty="0" err="1">
                <a:solidFill>
                  <a:schemeClr val="bg1"/>
                </a:solidFill>
              </a:rPr>
              <a:t>Cakupan</a:t>
            </a:r>
            <a:r>
              <a:rPr lang="en-US" sz="1200" dirty="0">
                <a:solidFill>
                  <a:schemeClr val="bg1"/>
                </a:solidFill>
              </a:rPr>
              <a:t> </a:t>
            </a:r>
            <a:r>
              <a:rPr lang="en-US" sz="1200" dirty="0" err="1">
                <a:solidFill>
                  <a:schemeClr val="bg1"/>
                </a:solidFill>
              </a:rPr>
              <a:t>Penyelenggaraan</a:t>
            </a:r>
            <a:r>
              <a:rPr lang="en-US" sz="1200" dirty="0">
                <a:solidFill>
                  <a:schemeClr val="bg1"/>
                </a:solidFill>
              </a:rPr>
              <a:t> </a:t>
            </a:r>
            <a:r>
              <a:rPr lang="en-US" sz="1200" dirty="0" err="1">
                <a:solidFill>
                  <a:schemeClr val="bg1"/>
                </a:solidFill>
              </a:rPr>
              <a:t>Urusan</a:t>
            </a:r>
            <a:r>
              <a:rPr lang="en-US" sz="1200" dirty="0">
                <a:solidFill>
                  <a:schemeClr val="bg1"/>
                </a:solidFill>
              </a:rPr>
              <a:t> </a:t>
            </a:r>
            <a:r>
              <a:rPr lang="en-US" sz="1200" dirty="0" err="1">
                <a:solidFill>
                  <a:schemeClr val="bg1"/>
                </a:solidFill>
              </a:rPr>
              <a:t>Ketentraman</a:t>
            </a:r>
            <a:r>
              <a:rPr lang="en-US" sz="1200" dirty="0">
                <a:solidFill>
                  <a:schemeClr val="bg1"/>
                </a:solidFill>
              </a:rPr>
              <a:t> dan </a:t>
            </a:r>
            <a:r>
              <a:rPr lang="en-US" sz="1200" dirty="0" err="1">
                <a:solidFill>
                  <a:schemeClr val="bg1"/>
                </a:solidFill>
              </a:rPr>
              <a:t>Ketertiban</a:t>
            </a:r>
            <a:r>
              <a:rPr lang="en-US" sz="1200" dirty="0">
                <a:solidFill>
                  <a:schemeClr val="bg1"/>
                </a:solidFill>
              </a:rPr>
              <a:t> </a:t>
            </a:r>
            <a:r>
              <a:rPr lang="en-US" sz="1200" dirty="0" err="1">
                <a:solidFill>
                  <a:schemeClr val="bg1"/>
                </a:solidFill>
              </a:rPr>
              <a:t>Umum</a:t>
            </a:r>
            <a:endParaRPr lang="id-ID" sz="1200" dirty="0">
              <a:solidFill>
                <a:schemeClr val="bg1"/>
              </a:solidFill>
            </a:endParaRPr>
          </a:p>
          <a:p>
            <a:pPr marL="457200" indent="-457200">
              <a:buAutoNum type="arabicPeriod"/>
            </a:pPr>
            <a:r>
              <a:rPr lang="en-US" sz="1200" dirty="0" err="1">
                <a:solidFill>
                  <a:schemeClr val="bg1"/>
                </a:solidFill>
              </a:rPr>
              <a:t>Cakupan</a:t>
            </a:r>
            <a:r>
              <a:rPr lang="en-US" sz="1200" dirty="0">
                <a:solidFill>
                  <a:schemeClr val="bg1"/>
                </a:solidFill>
              </a:rPr>
              <a:t> </a:t>
            </a:r>
            <a:r>
              <a:rPr lang="en-US" sz="1200" dirty="0" err="1">
                <a:solidFill>
                  <a:schemeClr val="bg1"/>
                </a:solidFill>
              </a:rPr>
              <a:t>Penyelenggaraan</a:t>
            </a:r>
            <a:r>
              <a:rPr lang="en-US" sz="1200" dirty="0">
                <a:solidFill>
                  <a:schemeClr val="bg1"/>
                </a:solidFill>
              </a:rPr>
              <a:t> </a:t>
            </a:r>
            <a:r>
              <a:rPr lang="en-US" sz="1200" dirty="0" err="1">
                <a:solidFill>
                  <a:schemeClr val="bg1"/>
                </a:solidFill>
              </a:rPr>
              <a:t>Urusan</a:t>
            </a:r>
            <a:r>
              <a:rPr lang="en-US" sz="1200" dirty="0">
                <a:solidFill>
                  <a:schemeClr val="bg1"/>
                </a:solidFill>
              </a:rPr>
              <a:t> </a:t>
            </a:r>
            <a:r>
              <a:rPr lang="en-US" sz="1200" dirty="0" err="1">
                <a:solidFill>
                  <a:schemeClr val="bg1"/>
                </a:solidFill>
              </a:rPr>
              <a:t>Pemerintahan</a:t>
            </a:r>
            <a:r>
              <a:rPr lang="en-US" sz="1200" dirty="0">
                <a:solidFill>
                  <a:schemeClr val="bg1"/>
                </a:solidFill>
              </a:rPr>
              <a:t> </a:t>
            </a:r>
            <a:r>
              <a:rPr lang="en-US" sz="1200" dirty="0" err="1">
                <a:solidFill>
                  <a:schemeClr val="bg1"/>
                </a:solidFill>
              </a:rPr>
              <a:t>Umum</a:t>
            </a:r>
            <a:endParaRPr lang="en-US" sz="1200" dirty="0">
              <a:solidFill>
                <a:schemeClr val="bg1"/>
              </a:solidFill>
            </a:endParaRPr>
          </a:p>
          <a:p>
            <a:pPr marL="457200" indent="-457200">
              <a:buAutoNum type="arabicPeriod"/>
            </a:pPr>
            <a:r>
              <a:rPr lang="en-US" sz="1200" dirty="0" err="1">
                <a:solidFill>
                  <a:schemeClr val="bg1"/>
                </a:solidFill>
              </a:rPr>
              <a:t>Persentase</a:t>
            </a:r>
            <a:r>
              <a:rPr lang="en-US" sz="1200" dirty="0">
                <a:solidFill>
                  <a:schemeClr val="bg1"/>
                </a:solidFill>
              </a:rPr>
              <a:t> </a:t>
            </a:r>
            <a:r>
              <a:rPr lang="en-US" sz="1200" dirty="0" err="1">
                <a:solidFill>
                  <a:schemeClr val="bg1"/>
                </a:solidFill>
              </a:rPr>
              <a:t>Desa</a:t>
            </a:r>
            <a:r>
              <a:rPr lang="en-US" sz="1200" dirty="0">
                <a:solidFill>
                  <a:schemeClr val="bg1"/>
                </a:solidFill>
              </a:rPr>
              <a:t> </a:t>
            </a:r>
            <a:r>
              <a:rPr lang="en-US" sz="1200" dirty="0" err="1">
                <a:solidFill>
                  <a:schemeClr val="bg1"/>
                </a:solidFill>
              </a:rPr>
              <a:t>dengan</a:t>
            </a:r>
            <a:r>
              <a:rPr lang="en-US" sz="1200" dirty="0">
                <a:solidFill>
                  <a:schemeClr val="bg1"/>
                </a:solidFill>
              </a:rPr>
              <a:t> Tata Kelola </a:t>
            </a:r>
            <a:r>
              <a:rPr lang="en-US" sz="1200" dirty="0" err="1">
                <a:solidFill>
                  <a:schemeClr val="bg1"/>
                </a:solidFill>
              </a:rPr>
              <a:t>Pemerintahan</a:t>
            </a:r>
            <a:r>
              <a:rPr lang="en-US" sz="1200" dirty="0">
                <a:solidFill>
                  <a:schemeClr val="bg1"/>
                </a:solidFill>
              </a:rPr>
              <a:t> </a:t>
            </a:r>
            <a:r>
              <a:rPr lang="en-US" sz="1200" dirty="0" err="1">
                <a:solidFill>
                  <a:schemeClr val="bg1"/>
                </a:solidFill>
              </a:rPr>
              <a:t>Baik</a:t>
            </a:r>
            <a:endParaRPr lang="en-US" sz="1200" dirty="0">
              <a:solidFill>
                <a:schemeClr val="bg1"/>
              </a:solidFill>
            </a:endParaRPr>
          </a:p>
          <a:p>
            <a:pPr marL="457200" indent="-457200">
              <a:buAutoNum type="arabicPeriod"/>
            </a:pPr>
            <a:endParaRPr lang="id-ID" sz="12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Down Arrow 2"/>
          <p:cNvSpPr/>
          <p:nvPr/>
        </p:nvSpPr>
        <p:spPr>
          <a:xfrm flipH="1">
            <a:off x="4071215" y="1835877"/>
            <a:ext cx="615098" cy="25292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507390" y="4699517"/>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SEKCAM</a:t>
            </a:r>
          </a:p>
        </p:txBody>
      </p:sp>
      <p:sp>
        <p:nvSpPr>
          <p:cNvPr id="7" name="Rounded Rectangle 6"/>
          <p:cNvSpPr/>
          <p:nvPr/>
        </p:nvSpPr>
        <p:spPr>
          <a:xfrm>
            <a:off x="653705" y="968572"/>
            <a:ext cx="3024336" cy="12115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bg1"/>
                </a:solidFill>
              </a:rPr>
              <a:t>Program </a:t>
            </a:r>
            <a:r>
              <a:rPr lang="en-US" sz="1400" dirty="0" err="1">
                <a:solidFill>
                  <a:schemeClr val="bg1"/>
                </a:solidFill>
              </a:rPr>
              <a:t>Penunjang</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Daerah/Kota</a:t>
            </a:r>
            <a:endParaRPr lang="id-ID" sz="1400" dirty="0">
              <a:solidFill>
                <a:schemeClr val="bg1"/>
              </a:solidFill>
            </a:endParaRPr>
          </a:p>
          <a:p>
            <a:endParaRPr lang="id-ID" sz="1200" dirty="0">
              <a:solidFill>
                <a:schemeClr val="tx1"/>
              </a:solidFill>
            </a:endParaRPr>
          </a:p>
        </p:txBody>
      </p:sp>
      <p:sp>
        <p:nvSpPr>
          <p:cNvPr id="9" name="Rounded Rectangle 8"/>
          <p:cNvSpPr/>
          <p:nvPr/>
        </p:nvSpPr>
        <p:spPr>
          <a:xfrm>
            <a:off x="5148064" y="968572"/>
            <a:ext cx="3096344" cy="1308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Nilai SAKIP OPD</a:t>
            </a:r>
            <a:endParaRPr lang="id-ID" sz="1400" dirty="0">
              <a:solidFill>
                <a:schemeClr val="bg1"/>
              </a:solidFill>
            </a:endParaRPr>
          </a:p>
        </p:txBody>
      </p:sp>
      <p:sp>
        <p:nvSpPr>
          <p:cNvPr id="10" name="Down Arrow 9"/>
          <p:cNvSpPr/>
          <p:nvPr/>
        </p:nvSpPr>
        <p:spPr>
          <a:xfrm rot="16200000">
            <a:off x="4206322" y="969449"/>
            <a:ext cx="523017" cy="12098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539433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755576" y="603176"/>
            <a:ext cx="2160240" cy="18177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D" sz="1600" b="0" i="0" u="none" strike="noStrike" dirty="0" err="1">
                <a:solidFill>
                  <a:srgbClr val="000000"/>
                </a:solidFill>
                <a:effectLst/>
                <a:latin typeface="Calibri" panose="020F0502020204030204" pitchFamily="34" charset="0"/>
                <a:cs typeface="Calibri" panose="020F0502020204030204" pitchFamily="34" charset="0"/>
              </a:rPr>
              <a:t>Penyelenggaraan</a:t>
            </a:r>
            <a:r>
              <a:rPr lang="en-ID" sz="1600" b="0" i="0" u="none" strike="noStrike" dirty="0">
                <a:solidFill>
                  <a:srgbClr val="000000"/>
                </a:solidFill>
                <a:effectLst/>
                <a:latin typeface="Calibri" panose="020F0502020204030204" pitchFamily="34" charset="0"/>
                <a:cs typeface="Calibri" panose="020F0502020204030204" pitchFamily="34" charset="0"/>
              </a:rPr>
              <a:t> </a:t>
            </a:r>
            <a:r>
              <a:rPr lang="en-ID" sz="1600" b="0" i="0" u="none" strike="noStrike" dirty="0" err="1">
                <a:solidFill>
                  <a:srgbClr val="000000"/>
                </a:solidFill>
                <a:effectLst/>
                <a:latin typeface="Calibri" panose="020F0502020204030204" pitchFamily="34" charset="0"/>
                <a:cs typeface="Calibri" panose="020F0502020204030204" pitchFamily="34" charset="0"/>
              </a:rPr>
              <a:t>Urusan</a:t>
            </a:r>
            <a:r>
              <a:rPr lang="en-ID" sz="1600" b="0" i="0" u="none" strike="noStrike" dirty="0">
                <a:solidFill>
                  <a:srgbClr val="000000"/>
                </a:solidFill>
                <a:effectLst/>
                <a:latin typeface="Calibri" panose="020F0502020204030204" pitchFamily="34" charset="0"/>
                <a:cs typeface="Calibri" panose="020F0502020204030204" pitchFamily="34" charset="0"/>
              </a:rPr>
              <a:t> </a:t>
            </a:r>
            <a:r>
              <a:rPr lang="en-ID" sz="1600" b="0" i="0" u="none" strike="noStrike" dirty="0" err="1">
                <a:solidFill>
                  <a:srgbClr val="000000"/>
                </a:solidFill>
                <a:effectLst/>
                <a:latin typeface="Calibri" panose="020F0502020204030204" pitchFamily="34" charset="0"/>
                <a:cs typeface="Calibri" panose="020F0502020204030204" pitchFamily="34" charset="0"/>
              </a:rPr>
              <a:t>Pemerintahan</a:t>
            </a:r>
            <a:r>
              <a:rPr lang="en-ID" sz="1600" b="0" i="0" u="none" strike="noStrike" dirty="0">
                <a:solidFill>
                  <a:srgbClr val="000000"/>
                </a:solidFill>
                <a:effectLst/>
                <a:latin typeface="Calibri" panose="020F0502020204030204" pitchFamily="34" charset="0"/>
                <a:cs typeface="Calibri" panose="020F0502020204030204" pitchFamily="34" charset="0"/>
              </a:rPr>
              <a:t> yang </a:t>
            </a:r>
            <a:r>
              <a:rPr lang="en-ID" sz="1600" b="0" i="0" u="none" strike="noStrike" dirty="0" err="1">
                <a:solidFill>
                  <a:srgbClr val="000000"/>
                </a:solidFill>
                <a:effectLst/>
                <a:latin typeface="Calibri" panose="020F0502020204030204" pitchFamily="34" charset="0"/>
                <a:cs typeface="Calibri" panose="020F0502020204030204" pitchFamily="34" charset="0"/>
              </a:rPr>
              <a:t>Tidak</a:t>
            </a:r>
            <a:r>
              <a:rPr lang="en-ID" sz="1600" b="0" i="0" u="none" strike="noStrike" dirty="0">
                <a:solidFill>
                  <a:srgbClr val="000000"/>
                </a:solidFill>
                <a:effectLst/>
                <a:latin typeface="Calibri" panose="020F0502020204030204" pitchFamily="34" charset="0"/>
                <a:cs typeface="Calibri" panose="020F0502020204030204" pitchFamily="34" charset="0"/>
              </a:rPr>
              <a:t> </a:t>
            </a:r>
            <a:r>
              <a:rPr lang="en-ID" sz="1600" b="0" i="0" u="none" strike="noStrike" dirty="0" err="1">
                <a:solidFill>
                  <a:srgbClr val="000000"/>
                </a:solidFill>
                <a:effectLst/>
                <a:latin typeface="Calibri" panose="020F0502020204030204" pitchFamily="34" charset="0"/>
                <a:cs typeface="Calibri" panose="020F0502020204030204" pitchFamily="34" charset="0"/>
              </a:rPr>
              <a:t>dilaksanakan</a:t>
            </a:r>
            <a:r>
              <a:rPr lang="en-ID" sz="1600" b="0" i="0" u="none" strike="noStrike" dirty="0">
                <a:solidFill>
                  <a:srgbClr val="000000"/>
                </a:solidFill>
                <a:effectLst/>
                <a:latin typeface="Calibri" panose="020F0502020204030204" pitchFamily="34" charset="0"/>
                <a:cs typeface="Calibri" panose="020F0502020204030204" pitchFamily="34" charset="0"/>
              </a:rPr>
              <a:t> Unit </a:t>
            </a:r>
            <a:r>
              <a:rPr lang="en-ID" sz="1600" b="0" i="0" u="none" strike="noStrike" dirty="0" err="1">
                <a:solidFill>
                  <a:srgbClr val="000000"/>
                </a:solidFill>
                <a:effectLst/>
                <a:latin typeface="Calibri" panose="020F0502020204030204" pitchFamily="34" charset="0"/>
                <a:cs typeface="Calibri" panose="020F0502020204030204" pitchFamily="34" charset="0"/>
              </a:rPr>
              <a:t>Kerja</a:t>
            </a:r>
            <a:r>
              <a:rPr lang="en-ID" sz="1600" b="0" i="0" u="none" strike="noStrike" dirty="0">
                <a:solidFill>
                  <a:srgbClr val="000000"/>
                </a:solidFill>
                <a:effectLst/>
                <a:latin typeface="Calibri" panose="020F0502020204030204" pitchFamily="34" charset="0"/>
                <a:cs typeface="Calibri" panose="020F0502020204030204" pitchFamily="34" charset="0"/>
              </a:rPr>
              <a:t> </a:t>
            </a:r>
            <a:r>
              <a:rPr lang="en-ID" sz="1600" b="0" i="0" u="none" strike="noStrike" dirty="0" err="1">
                <a:solidFill>
                  <a:srgbClr val="000000"/>
                </a:solidFill>
                <a:effectLst/>
                <a:latin typeface="Calibri" panose="020F0502020204030204" pitchFamily="34" charset="0"/>
                <a:cs typeface="Calibri" panose="020F0502020204030204" pitchFamily="34" charset="0"/>
              </a:rPr>
              <a:t>Perangkat</a:t>
            </a:r>
            <a:r>
              <a:rPr lang="en-ID" sz="1600" b="0" i="0" u="none" strike="noStrike" dirty="0">
                <a:solidFill>
                  <a:srgbClr val="000000"/>
                </a:solidFill>
                <a:effectLst/>
                <a:latin typeface="Calibri" panose="020F0502020204030204" pitchFamily="34" charset="0"/>
                <a:cs typeface="Calibri" panose="020F0502020204030204" pitchFamily="34" charset="0"/>
              </a:rPr>
              <a:t> Daerah yang </a:t>
            </a:r>
            <a:r>
              <a:rPr lang="en-ID" sz="1600" b="0" i="0" u="none" strike="noStrike" dirty="0" err="1">
                <a:solidFill>
                  <a:srgbClr val="000000"/>
                </a:solidFill>
                <a:effectLst/>
                <a:latin typeface="Calibri" panose="020F0502020204030204" pitchFamily="34" charset="0"/>
                <a:cs typeface="Calibri" panose="020F0502020204030204" pitchFamily="34" charset="0"/>
              </a:rPr>
              <a:t>ada</a:t>
            </a:r>
            <a:r>
              <a:rPr lang="en-ID" sz="1600" b="0" i="0" u="none" strike="noStrike" dirty="0">
                <a:solidFill>
                  <a:srgbClr val="000000"/>
                </a:solidFill>
                <a:effectLst/>
                <a:latin typeface="Calibri" panose="020F0502020204030204" pitchFamily="34" charset="0"/>
                <a:cs typeface="Calibri" panose="020F0502020204030204" pitchFamily="34" charset="0"/>
              </a:rPr>
              <a:t> di </a:t>
            </a:r>
            <a:r>
              <a:rPr lang="en-ID" sz="1600" b="0" i="0" u="none" strike="noStrike" dirty="0" err="1">
                <a:solidFill>
                  <a:srgbClr val="000000"/>
                </a:solidFill>
                <a:effectLst/>
                <a:latin typeface="Calibri" panose="020F0502020204030204" pitchFamily="34" charset="0"/>
                <a:cs typeface="Calibri" panose="020F0502020204030204" pitchFamily="34" charset="0"/>
              </a:rPr>
              <a:t>Kecamatan</a:t>
            </a:r>
            <a:r>
              <a:rPr lang="en-ID" sz="1600" dirty="0">
                <a:latin typeface="Calibri" panose="020F0502020204030204" pitchFamily="34" charset="0"/>
                <a:cs typeface="Calibri" panose="020F0502020204030204" pitchFamily="34" charset="0"/>
              </a:rPr>
              <a:t> </a:t>
            </a:r>
            <a:endParaRPr lang="id-ID" sz="1600" dirty="0">
              <a:solidFill>
                <a:schemeClr val="bg1"/>
              </a:solidFill>
              <a:latin typeface="Calibri" panose="020F0502020204030204" pitchFamily="34" charset="0"/>
              <a:cs typeface="Calibri" panose="020F0502020204030204" pitchFamily="34" charset="0"/>
            </a:endParaRPr>
          </a:p>
        </p:txBody>
      </p:sp>
      <p:sp>
        <p:nvSpPr>
          <p:cNvPr id="3" name="Down Arrow 2"/>
          <p:cNvSpPr/>
          <p:nvPr/>
        </p:nvSpPr>
        <p:spPr>
          <a:xfrm>
            <a:off x="3622712" y="4672143"/>
            <a:ext cx="523790" cy="7710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Down Arrow 3"/>
          <p:cNvSpPr/>
          <p:nvPr/>
        </p:nvSpPr>
        <p:spPr>
          <a:xfrm rot="16200000">
            <a:off x="3674948" y="523806"/>
            <a:ext cx="576065" cy="18149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5118155" y="484688"/>
            <a:ext cx="2298160" cy="30243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en-ID" sz="1100" dirty="0" err="1">
                <a:solidFill>
                  <a:srgbClr val="000000"/>
                </a:solidFill>
                <a:latin typeface="Calibri" panose="020F0502020204030204" pitchFamily="34" charset="0"/>
                <a:cs typeface="Calibri" panose="020F0502020204030204" pitchFamily="34" charset="0"/>
              </a:rPr>
              <a:t>Persentase</a:t>
            </a:r>
            <a:r>
              <a:rPr lang="en-ID" sz="1100" dirty="0">
                <a:solidFill>
                  <a:srgbClr val="000000"/>
                </a:solidFill>
                <a:latin typeface="Calibri" panose="020F0502020204030204" pitchFamily="34" charset="0"/>
                <a:cs typeface="Calibri" panose="020F0502020204030204" pitchFamily="34" charset="0"/>
              </a:rPr>
              <a:t> </a:t>
            </a:r>
            <a:r>
              <a:rPr lang="en-ID" sz="1100" b="0" i="0" u="none" strike="noStrike" dirty="0" err="1">
                <a:solidFill>
                  <a:srgbClr val="000000"/>
                </a:solidFill>
                <a:effectLst/>
                <a:latin typeface="Calibri" panose="020F0502020204030204" pitchFamily="34" charset="0"/>
                <a:cs typeface="Calibri" panose="020F0502020204030204" pitchFamily="34" charset="0"/>
              </a:rPr>
              <a:t>Penyelenggaraan</a:t>
            </a:r>
            <a:r>
              <a:rPr lang="en-ID" sz="1100" b="0" i="0" u="none" strike="noStrike" dirty="0">
                <a:solidFill>
                  <a:srgbClr val="000000"/>
                </a:solidFill>
                <a:effectLst/>
                <a:latin typeface="Calibri" panose="020F0502020204030204" pitchFamily="34" charset="0"/>
                <a:cs typeface="Calibri" panose="020F0502020204030204" pitchFamily="34" charset="0"/>
              </a:rPr>
              <a:t> </a:t>
            </a:r>
            <a:r>
              <a:rPr lang="en-ID" sz="1100" b="0" i="0" u="none" strike="noStrike" dirty="0" err="1">
                <a:solidFill>
                  <a:srgbClr val="000000"/>
                </a:solidFill>
                <a:effectLst/>
                <a:latin typeface="Calibri" panose="020F0502020204030204" pitchFamily="34" charset="0"/>
                <a:cs typeface="Calibri" panose="020F0502020204030204" pitchFamily="34" charset="0"/>
              </a:rPr>
              <a:t>Urusan</a:t>
            </a:r>
            <a:r>
              <a:rPr lang="en-ID" sz="1100" b="0" i="0" u="none" strike="noStrike" dirty="0">
                <a:solidFill>
                  <a:srgbClr val="000000"/>
                </a:solidFill>
                <a:effectLst/>
                <a:latin typeface="Calibri" panose="020F0502020204030204" pitchFamily="34" charset="0"/>
                <a:cs typeface="Calibri" panose="020F0502020204030204" pitchFamily="34" charset="0"/>
              </a:rPr>
              <a:t> </a:t>
            </a:r>
            <a:r>
              <a:rPr lang="en-ID" sz="1100" b="0" i="0" u="none" strike="noStrike" dirty="0" err="1">
                <a:solidFill>
                  <a:srgbClr val="000000"/>
                </a:solidFill>
                <a:effectLst/>
                <a:latin typeface="Calibri" panose="020F0502020204030204" pitchFamily="34" charset="0"/>
                <a:cs typeface="Calibri" panose="020F0502020204030204" pitchFamily="34" charset="0"/>
              </a:rPr>
              <a:t>Pemerintahan</a:t>
            </a:r>
            <a:r>
              <a:rPr lang="en-ID" sz="1100" b="0" i="0" u="none" strike="noStrike" dirty="0">
                <a:solidFill>
                  <a:srgbClr val="000000"/>
                </a:solidFill>
                <a:effectLst/>
                <a:latin typeface="Calibri" panose="020F0502020204030204" pitchFamily="34" charset="0"/>
                <a:cs typeface="Calibri" panose="020F0502020204030204" pitchFamily="34" charset="0"/>
              </a:rPr>
              <a:t> yang </a:t>
            </a:r>
            <a:r>
              <a:rPr lang="en-ID" sz="1100" b="0" i="0" u="none" strike="noStrike" dirty="0" err="1">
                <a:solidFill>
                  <a:srgbClr val="000000"/>
                </a:solidFill>
                <a:effectLst/>
                <a:latin typeface="Calibri" panose="020F0502020204030204" pitchFamily="34" charset="0"/>
                <a:cs typeface="Calibri" panose="020F0502020204030204" pitchFamily="34" charset="0"/>
              </a:rPr>
              <a:t>Tidak</a:t>
            </a:r>
            <a:r>
              <a:rPr lang="en-ID" sz="1100" b="0" i="0" u="none" strike="noStrike" dirty="0">
                <a:solidFill>
                  <a:srgbClr val="000000"/>
                </a:solidFill>
                <a:effectLst/>
                <a:latin typeface="Calibri" panose="020F0502020204030204" pitchFamily="34" charset="0"/>
                <a:cs typeface="Calibri" panose="020F0502020204030204" pitchFamily="34" charset="0"/>
              </a:rPr>
              <a:t> </a:t>
            </a:r>
            <a:r>
              <a:rPr lang="en-ID" sz="1100" b="0" i="0" u="none" strike="noStrike" dirty="0" err="1">
                <a:solidFill>
                  <a:srgbClr val="000000"/>
                </a:solidFill>
                <a:effectLst/>
                <a:latin typeface="Calibri" panose="020F0502020204030204" pitchFamily="34" charset="0"/>
                <a:cs typeface="Calibri" panose="020F0502020204030204" pitchFamily="34" charset="0"/>
              </a:rPr>
              <a:t>dilaksanakan</a:t>
            </a:r>
            <a:r>
              <a:rPr lang="en-ID" sz="1100" b="0" i="0" u="none" strike="noStrike" dirty="0">
                <a:solidFill>
                  <a:srgbClr val="000000"/>
                </a:solidFill>
                <a:effectLst/>
                <a:latin typeface="Calibri" panose="020F0502020204030204" pitchFamily="34" charset="0"/>
                <a:cs typeface="Calibri" panose="020F0502020204030204" pitchFamily="34" charset="0"/>
              </a:rPr>
              <a:t> Unit </a:t>
            </a:r>
            <a:r>
              <a:rPr lang="en-ID" sz="1100" b="0" i="0" u="none" strike="noStrike" dirty="0" err="1">
                <a:solidFill>
                  <a:srgbClr val="000000"/>
                </a:solidFill>
                <a:effectLst/>
                <a:latin typeface="Calibri" panose="020F0502020204030204" pitchFamily="34" charset="0"/>
                <a:cs typeface="Calibri" panose="020F0502020204030204" pitchFamily="34" charset="0"/>
              </a:rPr>
              <a:t>Kerja</a:t>
            </a:r>
            <a:r>
              <a:rPr lang="en-ID" sz="1100" b="0" i="0" u="none" strike="noStrike" dirty="0">
                <a:solidFill>
                  <a:srgbClr val="000000"/>
                </a:solidFill>
                <a:effectLst/>
                <a:latin typeface="Calibri" panose="020F0502020204030204" pitchFamily="34" charset="0"/>
                <a:cs typeface="Calibri" panose="020F0502020204030204" pitchFamily="34" charset="0"/>
              </a:rPr>
              <a:t> </a:t>
            </a:r>
            <a:r>
              <a:rPr lang="en-ID" sz="1100" b="0" i="0" u="none" strike="noStrike" dirty="0" err="1">
                <a:solidFill>
                  <a:srgbClr val="000000"/>
                </a:solidFill>
                <a:effectLst/>
                <a:latin typeface="Calibri" panose="020F0502020204030204" pitchFamily="34" charset="0"/>
                <a:cs typeface="Calibri" panose="020F0502020204030204" pitchFamily="34" charset="0"/>
              </a:rPr>
              <a:t>Perangkat</a:t>
            </a:r>
            <a:r>
              <a:rPr lang="en-ID" sz="1100" b="0" i="0" u="none" strike="noStrike" dirty="0">
                <a:solidFill>
                  <a:srgbClr val="000000"/>
                </a:solidFill>
                <a:effectLst/>
                <a:latin typeface="Calibri" panose="020F0502020204030204" pitchFamily="34" charset="0"/>
                <a:cs typeface="Calibri" panose="020F0502020204030204" pitchFamily="34" charset="0"/>
              </a:rPr>
              <a:t> Daerah yang </a:t>
            </a:r>
            <a:r>
              <a:rPr lang="en-ID" sz="1100" b="0" i="0" u="none" strike="noStrike" dirty="0" err="1">
                <a:solidFill>
                  <a:srgbClr val="000000"/>
                </a:solidFill>
                <a:effectLst/>
                <a:latin typeface="Calibri" panose="020F0502020204030204" pitchFamily="34" charset="0"/>
                <a:cs typeface="Calibri" panose="020F0502020204030204" pitchFamily="34" charset="0"/>
              </a:rPr>
              <a:t>ada</a:t>
            </a:r>
            <a:r>
              <a:rPr lang="en-ID" sz="1100" b="0" i="0" u="none" strike="noStrike" dirty="0">
                <a:solidFill>
                  <a:srgbClr val="000000"/>
                </a:solidFill>
                <a:effectLst/>
                <a:latin typeface="Calibri" panose="020F0502020204030204" pitchFamily="34" charset="0"/>
                <a:cs typeface="Calibri" panose="020F0502020204030204" pitchFamily="34" charset="0"/>
              </a:rPr>
              <a:t> di </a:t>
            </a:r>
            <a:r>
              <a:rPr lang="en-ID" sz="1100" b="0" i="0" u="none" strike="noStrike" dirty="0" err="1">
                <a:solidFill>
                  <a:srgbClr val="000000"/>
                </a:solidFill>
                <a:effectLst/>
                <a:latin typeface="Calibri" panose="020F0502020204030204" pitchFamily="34" charset="0"/>
                <a:cs typeface="Calibri" panose="020F0502020204030204" pitchFamily="34" charset="0"/>
              </a:rPr>
              <a:t>Kecamatan</a:t>
            </a:r>
            <a:r>
              <a:rPr lang="en-ID" sz="1100" dirty="0">
                <a:latin typeface="Calibri" panose="020F0502020204030204" pitchFamily="34" charset="0"/>
                <a:cs typeface="Calibri" panose="020F0502020204030204" pitchFamily="34" charset="0"/>
              </a:rPr>
              <a:t> </a:t>
            </a:r>
            <a:r>
              <a:rPr lang="id-ID" sz="1100" dirty="0">
                <a:solidFill>
                  <a:schemeClr val="bg1"/>
                </a:solidFill>
              </a:rPr>
              <a:t>P</a:t>
            </a:r>
            <a:r>
              <a:rPr lang="en-US" sz="1100" dirty="0">
                <a:solidFill>
                  <a:schemeClr val="bg1"/>
                </a:solidFill>
              </a:rPr>
              <a:t>er</a:t>
            </a:r>
            <a:r>
              <a:rPr lang="id-ID" sz="1100" dirty="0">
                <a:solidFill>
                  <a:schemeClr val="bg1"/>
                </a:solidFill>
              </a:rPr>
              <a:t>sentase Pemerintahan Desa/Kelurahan yang tertib Administratsi</a:t>
            </a:r>
          </a:p>
          <a:p>
            <a:pPr marL="457200" indent="-457200">
              <a:buFontTx/>
              <a:buAutoNum type="arabicPeriod"/>
            </a:pPr>
            <a:r>
              <a:rPr lang="id-ID" sz="1100" dirty="0">
                <a:solidFill>
                  <a:schemeClr val="bg1"/>
                </a:solidFill>
              </a:rPr>
              <a:t>P</a:t>
            </a:r>
            <a:r>
              <a:rPr lang="en-US" sz="1100" dirty="0">
                <a:solidFill>
                  <a:schemeClr val="bg1"/>
                </a:solidFill>
              </a:rPr>
              <a:t>er</a:t>
            </a:r>
            <a:r>
              <a:rPr lang="id-ID" sz="1100" dirty="0">
                <a:solidFill>
                  <a:schemeClr val="bg1"/>
                </a:solidFill>
              </a:rPr>
              <a:t>sentase Pemerintahan Desa/Kelurahan yang Lunas PBB</a:t>
            </a:r>
          </a:p>
          <a:p>
            <a:endParaRPr lang="id-ID" sz="1100" dirty="0">
              <a:solidFill>
                <a:schemeClr val="tx1"/>
              </a:solidFill>
            </a:endParaRPr>
          </a:p>
        </p:txBody>
      </p:sp>
      <p:sp>
        <p:nvSpPr>
          <p:cNvPr id="6" name="Rectangle 5"/>
          <p:cNvSpPr/>
          <p:nvPr/>
        </p:nvSpPr>
        <p:spPr>
          <a:xfrm>
            <a:off x="611560" y="5517232"/>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KASI PEMERINTAHAN</a:t>
            </a:r>
            <a:r>
              <a:rPr lang="en-US" sz="2400" b="1" dirty="0">
                <a:solidFill>
                  <a:schemeClr val="bg1"/>
                </a:solidFill>
              </a:rPr>
              <a:t> PEMERINTAHAN DAN PELAYANAN PUBLIK</a:t>
            </a:r>
            <a:r>
              <a:rPr lang="id-ID" sz="2400" b="1" dirty="0">
                <a:solidFill>
                  <a:schemeClr val="bg1"/>
                </a:solidFill>
              </a:rPr>
              <a:t> </a:t>
            </a:r>
          </a:p>
        </p:txBody>
      </p:sp>
      <p:sp>
        <p:nvSpPr>
          <p:cNvPr id="7" name="Rectangle: Rounded Corners 6">
            <a:extLst>
              <a:ext uri="{FF2B5EF4-FFF2-40B4-BE49-F238E27FC236}">
                <a16:creationId xmlns:a16="http://schemas.microsoft.com/office/drawing/2014/main" id="{9CB9BC48-27D7-4F87-9355-ACDD5E1049C8}"/>
              </a:ext>
            </a:extLst>
          </p:cNvPr>
          <p:cNvSpPr/>
          <p:nvPr/>
        </p:nvSpPr>
        <p:spPr>
          <a:xfrm flipH="1">
            <a:off x="863585" y="3209013"/>
            <a:ext cx="1944219"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400" b="0" i="0" u="none" strike="noStrike" dirty="0">
                <a:solidFill>
                  <a:srgbClr val="000000"/>
                </a:solidFill>
                <a:effectLst/>
                <a:latin typeface="Calibri" panose="020F0502020204030204" pitchFamily="34" charset="0"/>
                <a:cs typeface="Calibri" panose="020F0502020204030204" pitchFamily="34" charset="0"/>
              </a:rPr>
              <a:t>Pelaksanaan Urusan Pemerintahan yang</a:t>
            </a:r>
            <a:br>
              <a:rPr lang="fi-FI" sz="1400" b="0" i="0" u="none" strike="noStrike" dirty="0">
                <a:solidFill>
                  <a:srgbClr val="000000"/>
                </a:solidFill>
                <a:effectLst/>
                <a:latin typeface="Calibri" panose="020F0502020204030204" pitchFamily="34" charset="0"/>
                <a:cs typeface="Calibri" panose="020F0502020204030204" pitchFamily="34" charset="0"/>
              </a:rPr>
            </a:br>
            <a:r>
              <a:rPr lang="fi-FI" sz="1400" b="0" i="0" u="none" strike="noStrike" dirty="0">
                <a:solidFill>
                  <a:srgbClr val="000000"/>
                </a:solidFill>
                <a:effectLst/>
                <a:latin typeface="Calibri" panose="020F0502020204030204" pitchFamily="34" charset="0"/>
                <a:cs typeface="Calibri" panose="020F0502020204030204" pitchFamily="34" charset="0"/>
              </a:rPr>
              <a:t>Dilimpahkan kepada Camat</a:t>
            </a:r>
            <a:r>
              <a:rPr lang="fi-FI" sz="1400" dirty="0">
                <a:latin typeface="Calibri" panose="020F0502020204030204" pitchFamily="34" charset="0"/>
                <a:cs typeface="Calibri" panose="020F0502020204030204" pitchFamily="34" charset="0"/>
              </a:rPr>
              <a:t> </a:t>
            </a:r>
            <a:endParaRPr lang="en-ID" sz="1400" dirty="0">
              <a:solidFill>
                <a:schemeClr val="bg1"/>
              </a:solidFill>
              <a:latin typeface="Calibri" panose="020F0502020204030204" pitchFamily="34" charset="0"/>
              <a:cs typeface="Calibri" panose="020F0502020204030204" pitchFamily="34" charset="0"/>
            </a:endParaRPr>
          </a:p>
        </p:txBody>
      </p:sp>
      <p:sp>
        <p:nvSpPr>
          <p:cNvPr id="8" name="Arrow: Right 7">
            <a:extLst>
              <a:ext uri="{FF2B5EF4-FFF2-40B4-BE49-F238E27FC236}">
                <a16:creationId xmlns:a16="http://schemas.microsoft.com/office/drawing/2014/main" id="{12E45DD8-26CF-4CA7-8F43-AED1A403E438}"/>
              </a:ext>
            </a:extLst>
          </p:cNvPr>
          <p:cNvSpPr/>
          <p:nvPr/>
        </p:nvSpPr>
        <p:spPr>
          <a:xfrm>
            <a:off x="3034602" y="3937063"/>
            <a:ext cx="2042511" cy="5760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Rectangle: Rounded Corners 9">
            <a:extLst>
              <a:ext uri="{FF2B5EF4-FFF2-40B4-BE49-F238E27FC236}">
                <a16:creationId xmlns:a16="http://schemas.microsoft.com/office/drawing/2014/main" id="{5CCDEE55-0996-4D9D-AF9E-707892467F8C}"/>
              </a:ext>
            </a:extLst>
          </p:cNvPr>
          <p:cNvSpPr/>
          <p:nvPr/>
        </p:nvSpPr>
        <p:spPr>
          <a:xfrm flipH="1">
            <a:off x="5233762" y="3800333"/>
            <a:ext cx="2042511"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400" dirty="0">
                <a:solidFill>
                  <a:srgbClr val="000000"/>
                </a:solidFill>
                <a:latin typeface="Calibri" panose="020F0502020204030204" pitchFamily="34" charset="0"/>
                <a:cs typeface="Calibri" panose="020F0502020204030204" pitchFamily="34" charset="0"/>
              </a:rPr>
              <a:t>Persentase </a:t>
            </a:r>
            <a:r>
              <a:rPr lang="fi-FI" sz="1400" b="0" i="0" u="none" strike="noStrike" dirty="0">
                <a:solidFill>
                  <a:srgbClr val="000000"/>
                </a:solidFill>
                <a:effectLst/>
                <a:latin typeface="Calibri" panose="020F0502020204030204" pitchFamily="34" charset="0"/>
                <a:cs typeface="Calibri" panose="020F0502020204030204" pitchFamily="34" charset="0"/>
              </a:rPr>
              <a:t>Pelaksanaan Urusan Pemerintahan yang</a:t>
            </a:r>
            <a:br>
              <a:rPr lang="fi-FI" sz="1400" b="0" i="0" u="none" strike="noStrike" dirty="0">
                <a:solidFill>
                  <a:srgbClr val="000000"/>
                </a:solidFill>
                <a:effectLst/>
                <a:latin typeface="Calibri" panose="020F0502020204030204" pitchFamily="34" charset="0"/>
                <a:cs typeface="Calibri" panose="020F0502020204030204" pitchFamily="34" charset="0"/>
              </a:rPr>
            </a:br>
            <a:r>
              <a:rPr lang="fi-FI" sz="1400" b="0" i="0" u="none" strike="noStrike" dirty="0">
                <a:solidFill>
                  <a:srgbClr val="000000"/>
                </a:solidFill>
                <a:effectLst/>
                <a:latin typeface="Calibri" panose="020F0502020204030204" pitchFamily="34" charset="0"/>
                <a:cs typeface="Calibri" panose="020F0502020204030204" pitchFamily="34" charset="0"/>
              </a:rPr>
              <a:t>Dilimpahkan kepada Camat</a:t>
            </a:r>
            <a:r>
              <a:rPr lang="fi-FI" sz="1400" dirty="0">
                <a:latin typeface="Calibri" panose="020F0502020204030204" pitchFamily="34" charset="0"/>
                <a:cs typeface="Calibri" panose="020F0502020204030204" pitchFamily="34" charset="0"/>
              </a:rPr>
              <a:t> </a:t>
            </a:r>
            <a:endParaRPr lang="en-ID" sz="1400" dirty="0">
              <a:solidFill>
                <a:schemeClr val="bg1"/>
              </a:solidFill>
              <a:latin typeface="Calibri" panose="020F0502020204030204" pitchFamily="34" charset="0"/>
              <a:cs typeface="Calibri" panose="020F0502020204030204" pitchFamily="34" charset="0"/>
            </a:endParaRPr>
          </a:p>
        </p:txBody>
      </p:sp>
      <p:sp>
        <p:nvSpPr>
          <p:cNvPr id="9" name="Arrow: Down 8">
            <a:extLst>
              <a:ext uri="{FF2B5EF4-FFF2-40B4-BE49-F238E27FC236}">
                <a16:creationId xmlns:a16="http://schemas.microsoft.com/office/drawing/2014/main" id="{483F2B11-3C0A-9FB2-7C17-F3D8370FE305}"/>
              </a:ext>
            </a:extLst>
          </p:cNvPr>
          <p:cNvSpPr/>
          <p:nvPr/>
        </p:nvSpPr>
        <p:spPr>
          <a:xfrm>
            <a:off x="3622711" y="1702834"/>
            <a:ext cx="605707" cy="21602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3534934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755574" y="692697"/>
            <a:ext cx="2664296"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Peningkatan</a:t>
            </a:r>
            <a:r>
              <a:rPr lang="en-US" sz="1400" dirty="0">
                <a:solidFill>
                  <a:schemeClr val="bg1"/>
                </a:solidFill>
              </a:rPr>
              <a:t> </a:t>
            </a:r>
            <a:r>
              <a:rPr lang="en-US" sz="1400" dirty="0" err="1">
                <a:solidFill>
                  <a:schemeClr val="bg1"/>
                </a:solidFill>
              </a:rPr>
              <a:t>Partisipasi</a:t>
            </a:r>
            <a:r>
              <a:rPr lang="en-US" sz="1400" dirty="0">
                <a:solidFill>
                  <a:schemeClr val="bg1"/>
                </a:solidFill>
              </a:rPr>
              <a:t> Masyarakat </a:t>
            </a:r>
            <a:r>
              <a:rPr lang="en-US" sz="1400" dirty="0" err="1">
                <a:solidFill>
                  <a:schemeClr val="bg1"/>
                </a:solidFill>
              </a:rPr>
              <a:t>dalam</a:t>
            </a:r>
            <a:r>
              <a:rPr lang="en-US" sz="1400" dirty="0">
                <a:solidFill>
                  <a:schemeClr val="bg1"/>
                </a:solidFill>
              </a:rPr>
              <a:t> Forum </a:t>
            </a:r>
            <a:r>
              <a:rPr lang="en-US" sz="1400" dirty="0" err="1">
                <a:solidFill>
                  <a:schemeClr val="bg1"/>
                </a:solidFill>
              </a:rPr>
              <a:t>Musyawarah</a:t>
            </a:r>
            <a:r>
              <a:rPr lang="en-US" sz="1400" dirty="0">
                <a:solidFill>
                  <a:schemeClr val="bg1"/>
                </a:solidFill>
              </a:rPr>
              <a:t> </a:t>
            </a:r>
            <a:r>
              <a:rPr lang="en-US" sz="1400" dirty="0" err="1">
                <a:solidFill>
                  <a:schemeClr val="bg1"/>
                </a:solidFill>
              </a:rPr>
              <a:t>Perencanaan</a:t>
            </a:r>
            <a:r>
              <a:rPr lang="en-US" sz="1400" dirty="0">
                <a:solidFill>
                  <a:schemeClr val="bg1"/>
                </a:solidFill>
              </a:rPr>
              <a:t> Pembangunan di </a:t>
            </a:r>
            <a:r>
              <a:rPr lang="en-US" sz="1400" dirty="0" err="1">
                <a:solidFill>
                  <a:schemeClr val="bg1"/>
                </a:solidFill>
              </a:rPr>
              <a:t>Desa</a:t>
            </a:r>
            <a:endParaRPr lang="id-ID" sz="1400" dirty="0">
              <a:solidFill>
                <a:schemeClr val="bg1"/>
              </a:solidFill>
            </a:endParaRPr>
          </a:p>
        </p:txBody>
      </p:sp>
      <p:sp>
        <p:nvSpPr>
          <p:cNvPr id="4" name="Down Arrow 3"/>
          <p:cNvSpPr/>
          <p:nvPr/>
        </p:nvSpPr>
        <p:spPr>
          <a:xfrm>
            <a:off x="3819539" y="3875763"/>
            <a:ext cx="608445" cy="16247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Down Arrow 4"/>
          <p:cNvSpPr/>
          <p:nvPr/>
        </p:nvSpPr>
        <p:spPr>
          <a:xfrm rot="16200000">
            <a:off x="3887926" y="1088741"/>
            <a:ext cx="576064" cy="13681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4860032" y="668893"/>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arabicPeriod"/>
            </a:pPr>
            <a:r>
              <a:rPr lang="id-ID" sz="1400" dirty="0">
                <a:solidFill>
                  <a:schemeClr val="bg1"/>
                </a:solidFill>
              </a:rPr>
              <a:t>Presentase Pelaksanaan Pembangunan secara swakelola</a:t>
            </a:r>
          </a:p>
          <a:p>
            <a:pPr marL="457200" indent="-457200">
              <a:buFontTx/>
              <a:buAutoNum type="arabicPeriod"/>
            </a:pPr>
            <a:r>
              <a:rPr lang="id-ID" sz="1400" dirty="0">
                <a:solidFill>
                  <a:schemeClr val="bg1"/>
                </a:solidFill>
              </a:rPr>
              <a:t>Presentase Penetapan APBDes tepat waktu</a:t>
            </a:r>
          </a:p>
        </p:txBody>
      </p:sp>
      <p:sp>
        <p:nvSpPr>
          <p:cNvPr id="7" name="Rectangle 6"/>
          <p:cNvSpPr/>
          <p:nvPr/>
        </p:nvSpPr>
        <p:spPr>
          <a:xfrm>
            <a:off x="179512" y="5644299"/>
            <a:ext cx="792088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KASI</a:t>
            </a:r>
            <a:r>
              <a:rPr lang="en-US" sz="2400" b="1" dirty="0">
                <a:solidFill>
                  <a:schemeClr val="bg1"/>
                </a:solidFill>
              </a:rPr>
              <a:t> PEMBINAAN DAN PENGAWASAN PEMERINTAHAN</a:t>
            </a:r>
            <a:r>
              <a:rPr lang="id-ID" sz="2400" b="1" dirty="0">
                <a:solidFill>
                  <a:schemeClr val="bg1"/>
                </a:solidFill>
              </a:rPr>
              <a:t> DESA</a:t>
            </a:r>
          </a:p>
        </p:txBody>
      </p:sp>
      <p:sp>
        <p:nvSpPr>
          <p:cNvPr id="3" name="Rectangle: Rounded Corners 2">
            <a:extLst>
              <a:ext uri="{FF2B5EF4-FFF2-40B4-BE49-F238E27FC236}">
                <a16:creationId xmlns:a16="http://schemas.microsoft.com/office/drawing/2014/main" id="{4C5CCFC8-E426-4AB8-AF89-019B4FA01D47}"/>
              </a:ext>
            </a:extLst>
          </p:cNvPr>
          <p:cNvSpPr/>
          <p:nvPr/>
        </p:nvSpPr>
        <p:spPr>
          <a:xfrm flipH="1">
            <a:off x="755575" y="2933945"/>
            <a:ext cx="2664295" cy="15031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Peningkatan</a:t>
            </a:r>
            <a:r>
              <a:rPr lang="en-US" sz="1400" dirty="0">
                <a:solidFill>
                  <a:schemeClr val="bg1"/>
                </a:solidFill>
              </a:rPr>
              <a:t> </a:t>
            </a:r>
            <a:r>
              <a:rPr lang="en-US" sz="1400" dirty="0" err="1">
                <a:solidFill>
                  <a:schemeClr val="bg1"/>
                </a:solidFill>
              </a:rPr>
              <a:t>Efektifitas</a:t>
            </a:r>
            <a:r>
              <a:rPr lang="en-US" sz="1400" dirty="0">
                <a:solidFill>
                  <a:schemeClr val="bg1"/>
                </a:solidFill>
              </a:rPr>
              <a:t> </a:t>
            </a:r>
            <a:r>
              <a:rPr lang="en-US" sz="1400" dirty="0" err="1">
                <a:solidFill>
                  <a:schemeClr val="bg1"/>
                </a:solidFill>
              </a:rPr>
              <a:t>Kegiatan</a:t>
            </a:r>
            <a:r>
              <a:rPr lang="en-US" sz="1400" dirty="0">
                <a:solidFill>
                  <a:schemeClr val="bg1"/>
                </a:solidFill>
              </a:rPr>
              <a:t> </a:t>
            </a:r>
            <a:r>
              <a:rPr lang="en-US" sz="1400" dirty="0" err="1">
                <a:solidFill>
                  <a:schemeClr val="bg1"/>
                </a:solidFill>
              </a:rPr>
              <a:t>Pemberdayaan</a:t>
            </a:r>
            <a:r>
              <a:rPr lang="en-US" sz="1400" dirty="0">
                <a:solidFill>
                  <a:schemeClr val="bg1"/>
                </a:solidFill>
              </a:rPr>
              <a:t> Masyarakat di Wilayah </a:t>
            </a:r>
            <a:r>
              <a:rPr lang="en-US" sz="1400" dirty="0" err="1">
                <a:solidFill>
                  <a:schemeClr val="bg1"/>
                </a:solidFill>
              </a:rPr>
              <a:t>Kecamatan</a:t>
            </a:r>
            <a:endParaRPr lang="en-ID" sz="1400" dirty="0">
              <a:solidFill>
                <a:schemeClr val="bg1"/>
              </a:solidFill>
            </a:endParaRPr>
          </a:p>
        </p:txBody>
      </p:sp>
      <p:sp>
        <p:nvSpPr>
          <p:cNvPr id="8" name="Rectangle: Rounded Corners 7">
            <a:extLst>
              <a:ext uri="{FF2B5EF4-FFF2-40B4-BE49-F238E27FC236}">
                <a16:creationId xmlns:a16="http://schemas.microsoft.com/office/drawing/2014/main" id="{62FAD336-E32C-42BA-B03E-97BB1F6A15B2}"/>
              </a:ext>
            </a:extLst>
          </p:cNvPr>
          <p:cNvSpPr/>
          <p:nvPr/>
        </p:nvSpPr>
        <p:spPr>
          <a:xfrm>
            <a:off x="4885284" y="3073461"/>
            <a:ext cx="2613792" cy="1503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1400" dirty="0">
                <a:solidFill>
                  <a:schemeClr val="bg1"/>
                </a:solidFill>
              </a:rPr>
              <a:t>Presentase Pelaksanaan Pembangunan secara swakelola</a:t>
            </a:r>
          </a:p>
        </p:txBody>
      </p:sp>
      <p:sp>
        <p:nvSpPr>
          <p:cNvPr id="9" name="Arrow: Right 8">
            <a:extLst>
              <a:ext uri="{FF2B5EF4-FFF2-40B4-BE49-F238E27FC236}">
                <a16:creationId xmlns:a16="http://schemas.microsoft.com/office/drawing/2014/main" id="{0578FD98-CFD4-4E43-B80E-53C2D6A3D70C}"/>
              </a:ext>
            </a:extLst>
          </p:cNvPr>
          <p:cNvSpPr/>
          <p:nvPr/>
        </p:nvSpPr>
        <p:spPr>
          <a:xfrm rot="10800000" flipH="1">
            <a:off x="3658367" y="3299699"/>
            <a:ext cx="1051086" cy="576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129278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2648" y="134144"/>
            <a:ext cx="8153400" cy="990600"/>
          </a:xfrm>
        </p:spPr>
        <p:txBody>
          <a:bodyPr>
            <a:noAutofit/>
          </a:bodyPr>
          <a:lstStyle/>
          <a:p>
            <a:r>
              <a:rPr lang="id-ID" sz="2000" b="1" dirty="0">
                <a:solidFill>
                  <a:schemeClr val="bg1"/>
                </a:solidFill>
              </a:rPr>
              <a:t>VISI DAN MISI BUPATI REMBANG</a:t>
            </a:r>
            <a:br>
              <a:rPr lang="id-ID" sz="2000" b="1" dirty="0">
                <a:solidFill>
                  <a:schemeClr val="bg1"/>
                </a:solidFill>
              </a:rPr>
            </a:br>
            <a:r>
              <a:rPr lang="id-ID" sz="2000" b="1" dirty="0">
                <a:solidFill>
                  <a:schemeClr val="bg1"/>
                </a:solidFill>
              </a:rPr>
              <a:t>(RPJMD KAB. REMBANG TAHUN 20</a:t>
            </a:r>
            <a:r>
              <a:rPr lang="en-US" sz="2000" b="1" dirty="0">
                <a:solidFill>
                  <a:schemeClr val="bg1"/>
                </a:solidFill>
              </a:rPr>
              <a:t>21</a:t>
            </a:r>
            <a:r>
              <a:rPr lang="id-ID" sz="2000" b="1" dirty="0">
                <a:solidFill>
                  <a:schemeClr val="bg1"/>
                </a:solidFill>
              </a:rPr>
              <a:t> – 202</a:t>
            </a:r>
            <a:r>
              <a:rPr lang="en-US" sz="2000" b="1" dirty="0">
                <a:solidFill>
                  <a:schemeClr val="bg1"/>
                </a:solidFill>
              </a:rPr>
              <a:t>6</a:t>
            </a:r>
            <a:r>
              <a:rPr lang="id-ID" sz="2000" b="1" dirty="0">
                <a:solidFill>
                  <a:schemeClr val="bg1"/>
                </a:solidFill>
              </a:rPr>
              <a:t>)</a:t>
            </a:r>
          </a:p>
        </p:txBody>
      </p:sp>
      <p:sp>
        <p:nvSpPr>
          <p:cNvPr id="4" name="TextBox 3"/>
          <p:cNvSpPr txBox="1"/>
          <p:nvPr/>
        </p:nvSpPr>
        <p:spPr>
          <a:xfrm>
            <a:off x="406779" y="781543"/>
            <a:ext cx="732893" cy="461665"/>
          </a:xfrm>
          <a:prstGeom prst="rect">
            <a:avLst/>
          </a:prstGeom>
          <a:noFill/>
        </p:spPr>
        <p:txBody>
          <a:bodyPr wrap="none" rtlCol="0">
            <a:spAutoFit/>
          </a:bodyPr>
          <a:lstStyle/>
          <a:p>
            <a:r>
              <a:rPr lang="id-ID" sz="2400" b="1" dirty="0">
                <a:solidFill>
                  <a:schemeClr val="bg1"/>
                </a:solidFill>
              </a:rPr>
              <a:t>VISI</a:t>
            </a:r>
          </a:p>
        </p:txBody>
      </p:sp>
      <p:sp>
        <p:nvSpPr>
          <p:cNvPr id="5" name="TextBox 4"/>
          <p:cNvSpPr txBox="1"/>
          <p:nvPr/>
        </p:nvSpPr>
        <p:spPr>
          <a:xfrm>
            <a:off x="1115616" y="1145937"/>
            <a:ext cx="6480720" cy="369332"/>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err="1"/>
              <a:t>Terwujudnya</a:t>
            </a:r>
            <a:r>
              <a:rPr lang="en-US" dirty="0"/>
              <a:t> </a:t>
            </a:r>
            <a:r>
              <a:rPr lang="en-US" dirty="0" err="1"/>
              <a:t>Rembang</a:t>
            </a:r>
            <a:r>
              <a:rPr lang="en-US" dirty="0"/>
              <a:t> </a:t>
            </a:r>
            <a:r>
              <a:rPr lang="en-US" dirty="0" err="1"/>
              <a:t>Gemilang</a:t>
            </a:r>
            <a:r>
              <a:rPr lang="en-US" dirty="0"/>
              <a:t> 2026</a:t>
            </a:r>
            <a:endParaRPr lang="id-ID" dirty="0"/>
          </a:p>
        </p:txBody>
      </p:sp>
      <p:sp>
        <p:nvSpPr>
          <p:cNvPr id="6" name="TextBox 5"/>
          <p:cNvSpPr txBox="1"/>
          <p:nvPr/>
        </p:nvSpPr>
        <p:spPr>
          <a:xfrm>
            <a:off x="214942" y="3798912"/>
            <a:ext cx="795411" cy="461665"/>
          </a:xfrm>
          <a:prstGeom prst="rect">
            <a:avLst/>
          </a:prstGeom>
          <a:noFill/>
        </p:spPr>
        <p:txBody>
          <a:bodyPr wrap="none" rtlCol="0">
            <a:spAutoFit/>
          </a:bodyPr>
          <a:lstStyle/>
          <a:p>
            <a:r>
              <a:rPr lang="id-ID" sz="2400" b="1" dirty="0">
                <a:solidFill>
                  <a:schemeClr val="bg1"/>
                </a:solidFill>
              </a:rPr>
              <a:t>MISI</a:t>
            </a:r>
          </a:p>
        </p:txBody>
      </p:sp>
      <p:sp>
        <p:nvSpPr>
          <p:cNvPr id="7" name="TextBox 6"/>
          <p:cNvSpPr txBox="1"/>
          <p:nvPr/>
        </p:nvSpPr>
        <p:spPr>
          <a:xfrm>
            <a:off x="1115616" y="2213863"/>
            <a:ext cx="6480720" cy="3170099"/>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marL="1079500" indent="-1079500">
              <a:tabLst>
                <a:tab pos="809625" algn="l"/>
                <a:tab pos="1079500" algn="l"/>
              </a:tabLst>
            </a:pPr>
            <a:r>
              <a:rPr lang="id-ID" sz="2000" b="1" dirty="0"/>
              <a:t>MISI </a:t>
            </a:r>
            <a:r>
              <a:rPr lang="id-ID" sz="2000" dirty="0"/>
              <a:t>	:	</a:t>
            </a:r>
            <a:endParaRPr lang="en-US" sz="2000" dirty="0"/>
          </a:p>
          <a:p>
            <a:pPr marL="1079500" indent="-1079500">
              <a:tabLst>
                <a:tab pos="809625" algn="l"/>
                <a:tab pos="1079500" algn="l"/>
              </a:tabLst>
            </a:pPr>
            <a:r>
              <a:rPr lang="en-US" sz="2000" dirty="0"/>
              <a:t>1.Mengembangkan </a:t>
            </a:r>
            <a:r>
              <a:rPr lang="en-US" sz="2000" dirty="0" err="1"/>
              <a:t>profesionalisme</a:t>
            </a:r>
            <a:r>
              <a:rPr lang="en-US" sz="2000" dirty="0"/>
              <a:t>, </a:t>
            </a:r>
            <a:r>
              <a:rPr lang="en-US" sz="2000" dirty="0" err="1"/>
              <a:t>moderenisasi</a:t>
            </a:r>
            <a:endParaRPr lang="en-US" sz="2000" dirty="0"/>
          </a:p>
          <a:p>
            <a:pPr marL="1079500" indent="-1079500">
              <a:tabLst>
                <a:tab pos="809625" algn="l"/>
                <a:tab pos="1079500" algn="l"/>
              </a:tabLst>
            </a:pPr>
            <a:r>
              <a:rPr lang="en-US" sz="2000" dirty="0"/>
              <a:t>   </a:t>
            </a:r>
            <a:r>
              <a:rPr lang="en-US" sz="2000" dirty="0" err="1"/>
              <a:t>organisasi</a:t>
            </a:r>
            <a:r>
              <a:rPr lang="en-US" sz="2000" dirty="0"/>
              <a:t> dan tata </a:t>
            </a:r>
            <a:r>
              <a:rPr lang="en-US" sz="2000" dirty="0" err="1"/>
              <a:t>kerja</a:t>
            </a:r>
            <a:r>
              <a:rPr lang="en-US" sz="2000" dirty="0"/>
              <a:t> </a:t>
            </a:r>
            <a:r>
              <a:rPr lang="en-US" sz="2000" dirty="0" err="1"/>
              <a:t>birokrasi</a:t>
            </a:r>
            <a:endParaRPr lang="en-US" sz="2000" dirty="0"/>
          </a:p>
          <a:p>
            <a:pPr marL="1079500" indent="-1079500">
              <a:tabLst>
                <a:tab pos="809625" algn="l"/>
                <a:tab pos="1079500" algn="l"/>
              </a:tabLst>
            </a:pPr>
            <a:r>
              <a:rPr lang="en-US" sz="2000" dirty="0"/>
              <a:t>2.Mengembangkan </a:t>
            </a:r>
            <a:r>
              <a:rPr lang="en-US" sz="2000" dirty="0" err="1"/>
              <a:t>sumber</a:t>
            </a:r>
            <a:r>
              <a:rPr lang="en-US" sz="2000" dirty="0"/>
              <a:t> </a:t>
            </a:r>
            <a:r>
              <a:rPr lang="en-US" sz="2000" dirty="0" err="1"/>
              <a:t>daya</a:t>
            </a:r>
            <a:r>
              <a:rPr lang="en-US" sz="2000" dirty="0"/>
              <a:t> </a:t>
            </a:r>
            <a:r>
              <a:rPr lang="en-US" sz="2000" dirty="0" err="1"/>
              <a:t>manusia</a:t>
            </a:r>
            <a:r>
              <a:rPr lang="en-US" sz="2000" dirty="0"/>
              <a:t> yang </a:t>
            </a:r>
          </a:p>
          <a:p>
            <a:pPr marL="1079500" indent="-1079500">
              <a:tabLst>
                <a:tab pos="809625" algn="l"/>
                <a:tab pos="1079500" algn="l"/>
              </a:tabLst>
            </a:pPr>
            <a:r>
              <a:rPr lang="en-US" sz="2000" dirty="0"/>
              <a:t>   </a:t>
            </a:r>
            <a:r>
              <a:rPr lang="en-US" sz="2000" dirty="0" err="1"/>
              <a:t>semakin</a:t>
            </a:r>
            <a:r>
              <a:rPr lang="en-US" sz="2000" dirty="0"/>
              <a:t>  </a:t>
            </a:r>
            <a:r>
              <a:rPr lang="en-US" sz="2000" dirty="0" err="1"/>
              <a:t>berkualitas</a:t>
            </a:r>
            <a:r>
              <a:rPr lang="en-US" sz="2000" dirty="0"/>
              <a:t>  dan  </a:t>
            </a:r>
            <a:r>
              <a:rPr lang="en-US" sz="2000" dirty="0" err="1"/>
              <a:t>terproteksi</a:t>
            </a:r>
            <a:r>
              <a:rPr lang="en-US" sz="2000" dirty="0"/>
              <a:t>   </a:t>
            </a:r>
            <a:r>
              <a:rPr lang="en-US" sz="2000" dirty="0" err="1"/>
              <a:t>jaminan</a:t>
            </a:r>
            <a:endParaRPr lang="en-US" sz="2000" dirty="0"/>
          </a:p>
          <a:p>
            <a:pPr marL="1079500" indent="-1079500">
              <a:tabLst>
                <a:tab pos="809625" algn="l"/>
                <a:tab pos="1079500" algn="l"/>
              </a:tabLst>
            </a:pPr>
            <a:r>
              <a:rPr lang="en-US" sz="2000" dirty="0"/>
              <a:t>   </a:t>
            </a:r>
            <a:r>
              <a:rPr lang="en-US" sz="2000" dirty="0" err="1"/>
              <a:t>sosial</a:t>
            </a:r>
            <a:r>
              <a:rPr lang="en-US" sz="2000" dirty="0"/>
              <a:t> </a:t>
            </a:r>
          </a:p>
          <a:p>
            <a:pPr marL="1079500" indent="-1079500">
              <a:tabLst>
                <a:tab pos="809625" algn="l"/>
                <a:tab pos="1079500" algn="l"/>
              </a:tabLst>
            </a:pPr>
            <a:r>
              <a:rPr lang="en-US" sz="2000" dirty="0"/>
              <a:t>3.Membangun </a:t>
            </a:r>
            <a:r>
              <a:rPr lang="en-US" sz="2000" dirty="0" err="1"/>
              <a:t>infrastruktur</a:t>
            </a:r>
            <a:r>
              <a:rPr lang="en-US" sz="2000" dirty="0"/>
              <a:t> dan </a:t>
            </a:r>
            <a:r>
              <a:rPr lang="en-US" sz="2000" dirty="0" err="1"/>
              <a:t>ketahanan</a:t>
            </a:r>
            <a:r>
              <a:rPr lang="en-US" sz="2000" dirty="0"/>
              <a:t> </a:t>
            </a:r>
          </a:p>
          <a:p>
            <a:pPr marL="1079500" indent="-1079500">
              <a:tabLst>
                <a:tab pos="809625" algn="l"/>
                <a:tab pos="1079500" algn="l"/>
              </a:tabLst>
            </a:pPr>
            <a:r>
              <a:rPr lang="en-US" sz="2000" dirty="0"/>
              <a:t>   </a:t>
            </a:r>
            <a:r>
              <a:rPr lang="en-US" sz="2000" dirty="0" err="1"/>
              <a:t>ekonomi</a:t>
            </a:r>
            <a:r>
              <a:rPr lang="en-US" sz="2000" dirty="0"/>
              <a:t> </a:t>
            </a:r>
            <a:r>
              <a:rPr lang="en-US" sz="2000" dirty="0" err="1"/>
              <a:t>untuk</a:t>
            </a:r>
            <a:r>
              <a:rPr lang="en-US" sz="2000" dirty="0"/>
              <a:t> </a:t>
            </a:r>
            <a:r>
              <a:rPr lang="en-US" sz="2000" dirty="0" err="1"/>
              <a:t>pertumbuhan</a:t>
            </a:r>
            <a:r>
              <a:rPr lang="en-US" sz="2000" dirty="0"/>
              <a:t> </a:t>
            </a:r>
            <a:r>
              <a:rPr lang="en-US" sz="2000" dirty="0" err="1"/>
              <a:t>berkualitas</a:t>
            </a:r>
            <a:r>
              <a:rPr lang="en-US" sz="2000" dirty="0"/>
              <a:t> dan</a:t>
            </a:r>
          </a:p>
          <a:p>
            <a:pPr marL="1079500" indent="-1079500">
              <a:tabLst>
                <a:tab pos="809625" algn="l"/>
                <a:tab pos="1079500" algn="l"/>
              </a:tabLst>
            </a:pPr>
            <a:r>
              <a:rPr lang="en-US" sz="2000" dirty="0"/>
              <a:t>   </a:t>
            </a:r>
            <a:r>
              <a:rPr lang="en-US" sz="2000"/>
              <a:t>berkeadilan</a:t>
            </a:r>
            <a:endParaRPr lang="en-US" sz="2000" dirty="0"/>
          </a:p>
          <a:p>
            <a:pPr marL="1079500" indent="-1079500">
              <a:tabLst>
                <a:tab pos="809625" algn="l"/>
                <a:tab pos="1079500" algn="l"/>
              </a:tabLst>
            </a:pPr>
            <a:r>
              <a:rPr lang="en-US" sz="2000" dirty="0"/>
              <a:t>    </a:t>
            </a:r>
            <a:endParaRPr lang="id-ID" sz="2000" dirty="0"/>
          </a:p>
        </p:txBody>
      </p:sp>
      <p:sp>
        <p:nvSpPr>
          <p:cNvPr id="8" name="TextBox 7"/>
          <p:cNvSpPr txBox="1"/>
          <p:nvPr/>
        </p:nvSpPr>
        <p:spPr>
          <a:xfrm>
            <a:off x="1115617" y="5417929"/>
            <a:ext cx="6480720" cy="646331"/>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d-ID" b="1" dirty="0"/>
              <a:t>Tujuan RPJMD</a:t>
            </a:r>
          </a:p>
          <a:p>
            <a:pPr algn="ctr"/>
            <a:r>
              <a:rPr lang="id-ID" dirty="0"/>
              <a:t>Terwujudnya Good Governance</a:t>
            </a:r>
          </a:p>
        </p:txBody>
      </p:sp>
      <p:sp>
        <p:nvSpPr>
          <p:cNvPr id="9" name="Right Arrow 8"/>
          <p:cNvSpPr/>
          <p:nvPr/>
        </p:nvSpPr>
        <p:spPr>
          <a:xfrm>
            <a:off x="3491880" y="6130438"/>
            <a:ext cx="1728192" cy="648072"/>
          </a:xfrm>
          <a:prstGeom prst="rightArrow">
            <a:avLst/>
          </a:prstGeom>
          <a:solidFill>
            <a:srgbClr val="0070C0"/>
          </a:solidFill>
          <a:ln>
            <a:solidFill>
              <a:schemeClr val="bg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a:solidFill>
                  <a:schemeClr val="bg1"/>
                </a:solidFill>
              </a:rPr>
              <a:t>Sasaran RPJMD</a:t>
            </a:r>
          </a:p>
        </p:txBody>
      </p:sp>
      <p:sp>
        <p:nvSpPr>
          <p:cNvPr id="11" name="Down Arrow 10"/>
          <p:cNvSpPr/>
          <p:nvPr/>
        </p:nvSpPr>
        <p:spPr>
          <a:xfrm>
            <a:off x="3995936" y="1536462"/>
            <a:ext cx="432048" cy="617589"/>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Down Arrow 11"/>
          <p:cNvSpPr/>
          <p:nvPr/>
        </p:nvSpPr>
        <p:spPr>
          <a:xfrm>
            <a:off x="2483768" y="5071344"/>
            <a:ext cx="720080" cy="576064"/>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834316" y="1424971"/>
            <a:ext cx="2664296"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Pelaksanaan</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yang </a:t>
            </a:r>
            <a:r>
              <a:rPr lang="en-US" sz="1400" dirty="0" err="1">
                <a:solidFill>
                  <a:schemeClr val="bg1"/>
                </a:solidFill>
              </a:rPr>
              <a:t>dilimpahkan</a:t>
            </a:r>
            <a:r>
              <a:rPr lang="en-US" sz="1400" dirty="0">
                <a:solidFill>
                  <a:schemeClr val="bg1"/>
                </a:solidFill>
              </a:rPr>
              <a:t> </a:t>
            </a:r>
            <a:r>
              <a:rPr lang="en-US" sz="1400" dirty="0" err="1">
                <a:solidFill>
                  <a:schemeClr val="bg1"/>
                </a:solidFill>
              </a:rPr>
              <a:t>Kepada</a:t>
            </a:r>
            <a:r>
              <a:rPr lang="en-US" sz="1400" dirty="0">
                <a:solidFill>
                  <a:schemeClr val="bg1"/>
                </a:solidFill>
              </a:rPr>
              <a:t> </a:t>
            </a:r>
            <a:r>
              <a:rPr lang="en-US" sz="1400" dirty="0" err="1">
                <a:solidFill>
                  <a:schemeClr val="bg1"/>
                </a:solidFill>
              </a:rPr>
              <a:t>Camat</a:t>
            </a:r>
            <a:endParaRPr lang="id-ID" sz="1400" dirty="0">
              <a:solidFill>
                <a:schemeClr val="bg1"/>
              </a:solidFill>
            </a:endParaRPr>
          </a:p>
        </p:txBody>
      </p:sp>
      <p:sp>
        <p:nvSpPr>
          <p:cNvPr id="3" name="Down Arrow 2"/>
          <p:cNvSpPr/>
          <p:nvPr/>
        </p:nvSpPr>
        <p:spPr>
          <a:xfrm>
            <a:off x="4105977" y="2979230"/>
            <a:ext cx="578737" cy="21779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Down Arrow 4"/>
          <p:cNvSpPr/>
          <p:nvPr/>
        </p:nvSpPr>
        <p:spPr>
          <a:xfrm rot="16200000">
            <a:off x="4141152" y="1972229"/>
            <a:ext cx="595169" cy="9815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5292080" y="1424971"/>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solidFill>
              </a:rPr>
              <a:t>Presentase Lembaga kesejahteraan masyarakat Desa/Kelurahan yang aktif</a:t>
            </a:r>
          </a:p>
        </p:txBody>
      </p:sp>
      <p:sp>
        <p:nvSpPr>
          <p:cNvPr id="7" name="Rectangle 6"/>
          <p:cNvSpPr/>
          <p:nvPr/>
        </p:nvSpPr>
        <p:spPr>
          <a:xfrm>
            <a:off x="611560" y="5373216"/>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t>
            </a:r>
            <a:r>
              <a:rPr lang="en-US" sz="2400" b="1" dirty="0">
                <a:solidFill>
                  <a:schemeClr val="bg1"/>
                </a:solidFill>
              </a:rPr>
              <a:t>A</a:t>
            </a:r>
            <a:r>
              <a:rPr lang="id-ID" sz="2400" b="1" dirty="0">
                <a:solidFill>
                  <a:schemeClr val="bg1"/>
                </a:solidFill>
              </a:rPr>
              <a:t>SI </a:t>
            </a:r>
            <a:r>
              <a:rPr lang="en-US" sz="2400" b="1" dirty="0">
                <a:solidFill>
                  <a:schemeClr val="bg1"/>
                </a:solidFill>
              </a:rPr>
              <a:t>PEMBERDAYAAN MASYARAKAT DESA</a:t>
            </a:r>
            <a:endParaRPr lang="id-ID" sz="2400" b="1" dirty="0">
              <a:solidFill>
                <a:schemeClr val="bg1"/>
              </a:solidFill>
            </a:endParaRPr>
          </a:p>
        </p:txBody>
      </p:sp>
    </p:spTree>
    <p:extLst>
      <p:ext uri="{BB962C8B-B14F-4D97-AF65-F5344CB8AC3E}">
        <p14:creationId xmlns:p14="http://schemas.microsoft.com/office/powerpoint/2010/main" val="2564562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ounded Rectangle 1"/>
          <p:cNvSpPr/>
          <p:nvPr/>
        </p:nvSpPr>
        <p:spPr>
          <a:xfrm>
            <a:off x="1222940" y="1484784"/>
            <a:ext cx="266429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Koordinasi</a:t>
            </a:r>
            <a:r>
              <a:rPr lang="en-US" sz="1400" dirty="0">
                <a:solidFill>
                  <a:schemeClr val="bg1"/>
                </a:solidFill>
              </a:rPr>
              <a:t> </a:t>
            </a:r>
            <a:r>
              <a:rPr lang="en-US" sz="1400" dirty="0" err="1">
                <a:solidFill>
                  <a:schemeClr val="bg1"/>
                </a:solidFill>
              </a:rPr>
              <a:t>Upaya</a:t>
            </a:r>
            <a:r>
              <a:rPr lang="en-US" sz="1400" dirty="0">
                <a:solidFill>
                  <a:schemeClr val="bg1"/>
                </a:solidFill>
              </a:rPr>
              <a:t> </a:t>
            </a:r>
            <a:r>
              <a:rPr lang="en-US" sz="1400" dirty="0" err="1">
                <a:solidFill>
                  <a:schemeClr val="bg1"/>
                </a:solidFill>
              </a:rPr>
              <a:t>Penyelenggaraan</a:t>
            </a:r>
            <a:r>
              <a:rPr lang="en-US" sz="1400" dirty="0">
                <a:solidFill>
                  <a:schemeClr val="bg1"/>
                </a:solidFill>
              </a:rPr>
              <a:t> </a:t>
            </a:r>
            <a:r>
              <a:rPr lang="en-US" sz="1400" dirty="0" err="1">
                <a:solidFill>
                  <a:schemeClr val="bg1"/>
                </a:solidFill>
              </a:rPr>
              <a:t>Ketentraman</a:t>
            </a:r>
            <a:r>
              <a:rPr lang="en-US" sz="1400" dirty="0">
                <a:solidFill>
                  <a:schemeClr val="bg1"/>
                </a:solidFill>
              </a:rPr>
              <a:t> dan </a:t>
            </a:r>
            <a:r>
              <a:rPr lang="en-US" sz="1400" dirty="0" err="1">
                <a:solidFill>
                  <a:schemeClr val="bg1"/>
                </a:solidFill>
              </a:rPr>
              <a:t>Ketertiban</a:t>
            </a:r>
            <a:r>
              <a:rPr lang="en-US" sz="1400" dirty="0">
                <a:solidFill>
                  <a:schemeClr val="bg1"/>
                </a:solidFill>
              </a:rPr>
              <a:t> </a:t>
            </a:r>
            <a:r>
              <a:rPr lang="en-US" sz="1400" dirty="0" err="1">
                <a:solidFill>
                  <a:schemeClr val="bg1"/>
                </a:solidFill>
              </a:rPr>
              <a:t>Umum</a:t>
            </a:r>
            <a:endParaRPr lang="id-ID" sz="1400" dirty="0">
              <a:solidFill>
                <a:schemeClr val="bg1"/>
              </a:solidFill>
            </a:endParaRPr>
          </a:p>
        </p:txBody>
      </p:sp>
      <p:sp>
        <p:nvSpPr>
          <p:cNvPr id="3" name="Down Arrow 2"/>
          <p:cNvSpPr/>
          <p:nvPr/>
        </p:nvSpPr>
        <p:spPr>
          <a:xfrm>
            <a:off x="4281607" y="3108665"/>
            <a:ext cx="580785" cy="19168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 name="Rectangle 3"/>
          <p:cNvSpPr/>
          <p:nvPr/>
        </p:nvSpPr>
        <p:spPr>
          <a:xfrm>
            <a:off x="755576" y="5301208"/>
            <a:ext cx="792088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chemeClr val="bg1"/>
                </a:solidFill>
              </a:rPr>
              <a:t>KASI </a:t>
            </a:r>
            <a:r>
              <a:rPr lang="en-US" sz="2400" b="1" dirty="0">
                <a:solidFill>
                  <a:schemeClr val="bg1"/>
                </a:solidFill>
              </a:rPr>
              <a:t>KETENTRAMAN DAN </a:t>
            </a:r>
            <a:r>
              <a:rPr lang="id-ID" sz="2400" b="1" dirty="0">
                <a:solidFill>
                  <a:schemeClr val="bg1"/>
                </a:solidFill>
              </a:rPr>
              <a:t>KETERTIBAN UMUM</a:t>
            </a:r>
          </a:p>
        </p:txBody>
      </p:sp>
      <p:sp>
        <p:nvSpPr>
          <p:cNvPr id="5" name="Down Arrow 4"/>
          <p:cNvSpPr/>
          <p:nvPr/>
        </p:nvSpPr>
        <p:spPr>
          <a:xfrm rot="16200000">
            <a:off x="4283968" y="1998810"/>
            <a:ext cx="576064"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5390379" y="1494753"/>
            <a:ext cx="302433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dirty="0">
                <a:solidFill>
                  <a:schemeClr val="bg1"/>
                </a:solidFill>
              </a:rPr>
              <a:t>Presentase Penyelesaian </a:t>
            </a:r>
            <a:r>
              <a:rPr lang="en-US" sz="1400" dirty="0">
                <a:solidFill>
                  <a:schemeClr val="bg1"/>
                </a:solidFill>
              </a:rPr>
              <a:t>P</a:t>
            </a:r>
            <a:r>
              <a:rPr lang="id-ID" sz="1400" dirty="0">
                <a:solidFill>
                  <a:schemeClr val="bg1"/>
                </a:solidFill>
              </a:rPr>
              <a:t>ermasalahan  </a:t>
            </a:r>
            <a:r>
              <a:rPr lang="en-US" sz="1400" dirty="0">
                <a:solidFill>
                  <a:schemeClr val="bg1"/>
                </a:solidFill>
              </a:rPr>
              <a:t>        </a:t>
            </a:r>
          </a:p>
          <a:p>
            <a:pPr algn="ctr"/>
            <a:r>
              <a:rPr lang="en-US" sz="1400" dirty="0">
                <a:solidFill>
                  <a:schemeClr val="bg1"/>
                </a:solidFill>
              </a:rPr>
              <a:t> </a:t>
            </a:r>
            <a:r>
              <a:rPr lang="id-ID" sz="1400" dirty="0">
                <a:solidFill>
                  <a:schemeClr val="bg1"/>
                </a:solidFill>
              </a:rPr>
              <a:t> Ketentraman</a:t>
            </a:r>
            <a:r>
              <a:rPr lang="en-US" sz="1400" dirty="0">
                <a:solidFill>
                  <a:schemeClr val="bg1"/>
                </a:solidFill>
              </a:rPr>
              <a:t> dan </a:t>
            </a:r>
            <a:r>
              <a:rPr lang="id-ID" sz="1400" dirty="0">
                <a:solidFill>
                  <a:schemeClr val="bg1"/>
                </a:solidFill>
              </a:rPr>
              <a:t>Ketertiban</a:t>
            </a:r>
            <a:r>
              <a:rPr lang="en-US" sz="1400" dirty="0">
                <a:solidFill>
                  <a:schemeClr val="bg1"/>
                </a:solidFill>
              </a:rPr>
              <a:t> </a:t>
            </a:r>
            <a:r>
              <a:rPr lang="en-US" sz="1400" dirty="0" err="1">
                <a:solidFill>
                  <a:schemeClr val="bg1"/>
                </a:solidFill>
              </a:rPr>
              <a:t>Umum</a:t>
            </a:r>
            <a:r>
              <a:rPr lang="id-ID" sz="1400" dirty="0">
                <a:solidFill>
                  <a:schemeClr val="bg1"/>
                </a:solidFill>
              </a:rPr>
              <a:t> </a:t>
            </a:r>
          </a:p>
        </p:txBody>
      </p:sp>
    </p:spTree>
    <p:extLst>
      <p:ext uri="{BB962C8B-B14F-4D97-AF65-F5344CB8AC3E}">
        <p14:creationId xmlns:p14="http://schemas.microsoft.com/office/powerpoint/2010/main" val="4017918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37234208"/>
              </p:ext>
            </p:extLst>
          </p:nvPr>
        </p:nvGraphicFramePr>
        <p:xfrm>
          <a:off x="143496" y="586445"/>
          <a:ext cx="2525256" cy="1550839"/>
        </p:xfrm>
        <a:graphic>
          <a:graphicData uri="http://schemas.openxmlformats.org/drawingml/2006/table">
            <a:tbl>
              <a:tblPr firstRow="1" bandRow="1">
                <a:tableStyleId>{5C22544A-7EE6-4342-B048-85BDC9FD1C3A}</a:tableStyleId>
              </a:tblPr>
              <a:tblGrid>
                <a:gridCol w="1226553">
                  <a:extLst>
                    <a:ext uri="{9D8B030D-6E8A-4147-A177-3AD203B41FA5}">
                      <a16:colId xmlns:a16="http://schemas.microsoft.com/office/drawing/2014/main" val="20000"/>
                    </a:ext>
                  </a:extLst>
                </a:gridCol>
                <a:gridCol w="1298703">
                  <a:extLst>
                    <a:ext uri="{9D8B030D-6E8A-4147-A177-3AD203B41FA5}">
                      <a16:colId xmlns:a16="http://schemas.microsoft.com/office/drawing/2014/main" val="20001"/>
                    </a:ext>
                  </a:extLst>
                </a:gridCol>
              </a:tblGrid>
              <a:tr h="291152">
                <a:tc gridSpan="2">
                  <a:txBody>
                    <a:bodyPr/>
                    <a:lstStyle/>
                    <a:p>
                      <a:pPr algn="ctr"/>
                      <a:r>
                        <a:rPr lang="id-ID" sz="900" b="1" dirty="0">
                          <a:solidFill>
                            <a:schemeClr val="bg1"/>
                          </a:solidFill>
                          <a:latin typeface="Comic Sans MS" pitchFamily="66" charset="0"/>
                        </a:rPr>
                        <a:t>CAMAT</a:t>
                      </a:r>
                    </a:p>
                    <a:p>
                      <a:pPr algn="ctr"/>
                      <a:endParaRPr lang="id-ID" sz="900" b="1" dirty="0">
                        <a:solidFill>
                          <a:schemeClr val="bg1"/>
                        </a:solidFill>
                        <a:latin typeface="Comic Sans MS" pitchFamily="66" charset="0"/>
                      </a:endParaRPr>
                    </a:p>
                  </a:txBody>
                  <a:tcPr>
                    <a:solidFill>
                      <a:schemeClr val="accent1"/>
                    </a:solidFill>
                  </a:tcPr>
                </a:tc>
                <a:tc hMerge="1">
                  <a:txBody>
                    <a:bodyPr/>
                    <a:lstStyle/>
                    <a:p>
                      <a:pPr algn="ctr"/>
                      <a:r>
                        <a:rPr lang="id-ID" sz="900" b="1" dirty="0">
                          <a:solidFill>
                            <a:schemeClr val="tx1"/>
                          </a:solidFill>
                          <a:latin typeface="Comic Sans MS" pitchFamily="66" charset="0"/>
                        </a:rPr>
                        <a:t>CAMAT</a:t>
                      </a:r>
                    </a:p>
                  </a:txBody>
                  <a:tcPr>
                    <a:solidFill>
                      <a:schemeClr val="accent1"/>
                    </a:solidFill>
                  </a:tcPr>
                </a:tc>
                <a:extLst>
                  <a:ext uri="{0D108BD9-81ED-4DB2-BD59-A6C34878D82A}">
                    <a16:rowId xmlns:a16="http://schemas.microsoft.com/office/drawing/2014/main" val="10003"/>
                  </a:ext>
                </a:extLst>
              </a:tr>
              <a:tr h="181970">
                <a:tc>
                  <a:txBody>
                    <a:bodyPr/>
                    <a:lstStyle/>
                    <a:p>
                      <a:pPr algn="ctr"/>
                      <a:r>
                        <a:rPr lang="id-ID" sz="900" b="1" dirty="0">
                          <a:solidFill>
                            <a:schemeClr val="bg1"/>
                          </a:solidFill>
                          <a:latin typeface="Comic Sans MS" pitchFamily="66" charset="0"/>
                        </a:rPr>
                        <a:t>TUJUAN</a:t>
                      </a:r>
                    </a:p>
                  </a:txBody>
                  <a:tcPr>
                    <a:solidFill>
                      <a:schemeClr val="accent1"/>
                    </a:solidFill>
                  </a:tcPr>
                </a:tc>
                <a:tc>
                  <a:txBody>
                    <a:bodyPr/>
                    <a:lstStyle/>
                    <a:p>
                      <a:pPr algn="ctr"/>
                      <a:r>
                        <a:rPr lang="id-ID" sz="900" b="1" dirty="0">
                          <a:solidFill>
                            <a:schemeClr val="bg1"/>
                          </a:solidFill>
                          <a:latin typeface="Comic Sans MS" pitchFamily="66" charset="0"/>
                        </a:rPr>
                        <a:t>INDIKATOR</a:t>
                      </a:r>
                    </a:p>
                  </a:txBody>
                  <a:tcPr>
                    <a:solidFill>
                      <a:schemeClr val="accent1"/>
                    </a:solidFill>
                  </a:tcPr>
                </a:tc>
                <a:extLst>
                  <a:ext uri="{0D108BD9-81ED-4DB2-BD59-A6C34878D82A}">
                    <a16:rowId xmlns:a16="http://schemas.microsoft.com/office/drawing/2014/main" val="10000"/>
                  </a:ext>
                </a:extLst>
              </a:tr>
              <a:tr h="727879">
                <a:tc>
                  <a:txBody>
                    <a:bodyPr/>
                    <a:lstStyle/>
                    <a:p>
                      <a:r>
                        <a:rPr lang="en-US" sz="900" b="0" dirty="0" err="1">
                          <a:solidFill>
                            <a:schemeClr val="bg1"/>
                          </a:solidFill>
                          <a:latin typeface="Comic Sans MS" pitchFamily="66" charset="0"/>
                        </a:rPr>
                        <a:t>Meningkatkan</a:t>
                      </a:r>
                      <a:r>
                        <a:rPr lang="en-US" sz="900" b="0" dirty="0">
                          <a:solidFill>
                            <a:schemeClr val="bg1"/>
                          </a:solidFill>
                          <a:latin typeface="Comic Sans MS" pitchFamily="66" charset="0"/>
                        </a:rPr>
                        <a:t> </a:t>
                      </a:r>
                      <a:r>
                        <a:rPr lang="en-US" sz="900" b="0" dirty="0" err="1">
                          <a:solidFill>
                            <a:schemeClr val="bg1"/>
                          </a:solidFill>
                          <a:latin typeface="Comic Sans MS" pitchFamily="66" charset="0"/>
                        </a:rPr>
                        <a:t>Kualitas</a:t>
                      </a:r>
                      <a:r>
                        <a:rPr lang="en-US" sz="900" b="0" dirty="0">
                          <a:solidFill>
                            <a:schemeClr val="bg1"/>
                          </a:solidFill>
                          <a:latin typeface="Comic Sans MS" pitchFamily="66" charset="0"/>
                        </a:rPr>
                        <a:t> </a:t>
                      </a:r>
                      <a:r>
                        <a:rPr lang="en-US" sz="900" b="0" dirty="0" err="1">
                          <a:solidFill>
                            <a:schemeClr val="bg1"/>
                          </a:solidFill>
                          <a:latin typeface="Comic Sans MS" pitchFamily="66" charset="0"/>
                        </a:rPr>
                        <a:t>Pelayanan</a:t>
                      </a:r>
                      <a:r>
                        <a:rPr lang="en-US" sz="900" b="0" dirty="0">
                          <a:solidFill>
                            <a:schemeClr val="bg1"/>
                          </a:solidFill>
                          <a:latin typeface="Comic Sans MS" pitchFamily="66" charset="0"/>
                        </a:rPr>
                        <a:t> Publik</a:t>
                      </a:r>
                      <a:endParaRPr lang="id-ID" sz="900" b="0" dirty="0">
                        <a:solidFill>
                          <a:schemeClr val="bg1"/>
                        </a:solidFill>
                        <a:latin typeface="Comic Sans MS" pitchFamily="66" charset="0"/>
                      </a:endParaRPr>
                    </a:p>
                  </a:txBody>
                  <a:tcPr>
                    <a:solidFill>
                      <a:schemeClr val="accent1">
                        <a:lumMod val="20000"/>
                        <a:lumOff val="80000"/>
                      </a:schemeClr>
                    </a:solidFill>
                  </a:tcPr>
                </a:tc>
                <a:tc>
                  <a:txBody>
                    <a:bodyPr/>
                    <a:lstStyle/>
                    <a:p>
                      <a:r>
                        <a:rPr lang="en-US" sz="900" b="0" dirty="0" err="1">
                          <a:solidFill>
                            <a:schemeClr val="bg1"/>
                          </a:solidFill>
                          <a:latin typeface="Comic Sans MS" pitchFamily="66" charset="0"/>
                        </a:rPr>
                        <a:t>Indeks</a:t>
                      </a:r>
                      <a:r>
                        <a:rPr lang="en-US" sz="900" b="0" dirty="0">
                          <a:solidFill>
                            <a:schemeClr val="bg1"/>
                          </a:solidFill>
                          <a:latin typeface="Comic Sans MS" pitchFamily="66" charset="0"/>
                        </a:rPr>
                        <a:t> </a:t>
                      </a:r>
                      <a:r>
                        <a:rPr lang="en-US" sz="900" b="0" dirty="0" err="1">
                          <a:solidFill>
                            <a:schemeClr val="bg1"/>
                          </a:solidFill>
                          <a:latin typeface="Comic Sans MS" pitchFamily="66" charset="0"/>
                        </a:rPr>
                        <a:t>Pelayanan</a:t>
                      </a:r>
                      <a:r>
                        <a:rPr lang="en-US" sz="900" b="0" dirty="0">
                          <a:solidFill>
                            <a:schemeClr val="bg1"/>
                          </a:solidFill>
                          <a:latin typeface="Comic Sans MS" pitchFamily="66" charset="0"/>
                        </a:rPr>
                        <a:t> Publik (IPP)</a:t>
                      </a:r>
                      <a:endParaRPr lang="id-ID" sz="900" b="0" dirty="0">
                        <a:solidFill>
                          <a:schemeClr val="bg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181970">
                <a:tc>
                  <a:txBody>
                    <a:bodyPr/>
                    <a:lstStyle/>
                    <a:p>
                      <a:endParaRPr lang="id-ID" sz="900" b="0" dirty="0">
                        <a:solidFill>
                          <a:schemeClr val="bg1"/>
                        </a:solidFill>
                        <a:latin typeface="Comic Sans MS" pitchFamily="66" charset="0"/>
                      </a:endParaRPr>
                    </a:p>
                  </a:txBody>
                  <a:tcPr>
                    <a:solidFill>
                      <a:schemeClr val="accent1">
                        <a:lumMod val="20000"/>
                        <a:lumOff val="80000"/>
                      </a:schemeClr>
                    </a:solidFill>
                  </a:tcPr>
                </a:tc>
                <a:tc>
                  <a:txBody>
                    <a:bodyPr/>
                    <a:lstStyle/>
                    <a:p>
                      <a:endParaRPr lang="id-ID" sz="900" b="0" dirty="0">
                        <a:solidFill>
                          <a:schemeClr val="bg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987322407"/>
              </p:ext>
            </p:extLst>
          </p:nvPr>
        </p:nvGraphicFramePr>
        <p:xfrm>
          <a:off x="3169461" y="574330"/>
          <a:ext cx="2525256" cy="1493520"/>
        </p:xfrm>
        <a:graphic>
          <a:graphicData uri="http://schemas.openxmlformats.org/drawingml/2006/table">
            <a:tbl>
              <a:tblPr firstRow="1" bandRow="1">
                <a:tableStyleId>{5C22544A-7EE6-4342-B048-85BDC9FD1C3A}</a:tableStyleId>
              </a:tblPr>
              <a:tblGrid>
                <a:gridCol w="1196764">
                  <a:extLst>
                    <a:ext uri="{9D8B030D-6E8A-4147-A177-3AD203B41FA5}">
                      <a16:colId xmlns:a16="http://schemas.microsoft.com/office/drawing/2014/main" val="20000"/>
                    </a:ext>
                  </a:extLst>
                </a:gridCol>
                <a:gridCol w="1328492">
                  <a:extLst>
                    <a:ext uri="{9D8B030D-6E8A-4147-A177-3AD203B41FA5}">
                      <a16:colId xmlns:a16="http://schemas.microsoft.com/office/drawing/2014/main" val="20001"/>
                    </a:ext>
                  </a:extLst>
                </a:gridCol>
              </a:tblGrid>
              <a:tr h="211673">
                <a:tc>
                  <a:txBody>
                    <a:bodyPr/>
                    <a:lstStyle/>
                    <a:p>
                      <a:pPr algn="ctr"/>
                      <a:r>
                        <a:rPr lang="id-ID" sz="1000" b="1" dirty="0">
                          <a:solidFill>
                            <a:schemeClr val="bg1"/>
                          </a:solidFill>
                          <a:latin typeface="Comic Sans MS" pitchFamily="66" charset="0"/>
                        </a:rPr>
                        <a:t>SASARAN</a:t>
                      </a:r>
                    </a:p>
                  </a:txBody>
                  <a:tcPr>
                    <a:solidFill>
                      <a:schemeClr val="accent1"/>
                    </a:solidFill>
                  </a:tcPr>
                </a:tc>
                <a:tc>
                  <a:txBody>
                    <a:bodyPr/>
                    <a:lstStyle/>
                    <a:p>
                      <a:pPr algn="ctr"/>
                      <a:r>
                        <a:rPr lang="id-ID" sz="1000" b="1" dirty="0">
                          <a:solidFill>
                            <a:schemeClr val="bg1"/>
                          </a:solidFill>
                          <a:latin typeface="Comic Sans MS" pitchFamily="66" charset="0"/>
                        </a:rPr>
                        <a:t>INDIKATOR</a:t>
                      </a:r>
                    </a:p>
                  </a:txBody>
                  <a:tcPr>
                    <a:solidFill>
                      <a:schemeClr val="accent1"/>
                    </a:solidFill>
                  </a:tcPr>
                </a:tc>
                <a:extLst>
                  <a:ext uri="{0D108BD9-81ED-4DB2-BD59-A6C34878D82A}">
                    <a16:rowId xmlns:a16="http://schemas.microsoft.com/office/drawing/2014/main" val="10000"/>
                  </a:ext>
                </a:extLst>
              </a:tr>
              <a:tr h="87315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id-ID" sz="1000" b="0" dirty="0">
                        <a:solidFill>
                          <a:schemeClr val="bg1"/>
                        </a:solidFill>
                        <a:latin typeface="Comic Sans MS"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dirty="0" err="1">
                          <a:solidFill>
                            <a:schemeClr val="bg1"/>
                          </a:solidFill>
                          <a:latin typeface="Comic Sans MS" pitchFamily="66" charset="0"/>
                        </a:rPr>
                        <a:t>Meningkatnya</a:t>
                      </a:r>
                      <a:r>
                        <a:rPr lang="en-US" sz="1000" b="0" dirty="0">
                          <a:solidFill>
                            <a:schemeClr val="bg1"/>
                          </a:solidFill>
                          <a:latin typeface="Comic Sans MS" pitchFamily="66" charset="0"/>
                        </a:rPr>
                        <a:t> </a:t>
                      </a:r>
                      <a:r>
                        <a:rPr lang="en-US" sz="1000" b="0" dirty="0" err="1">
                          <a:solidFill>
                            <a:schemeClr val="bg1"/>
                          </a:solidFill>
                          <a:latin typeface="Comic Sans MS" pitchFamily="66" charset="0"/>
                        </a:rPr>
                        <a:t>Kualitas</a:t>
                      </a:r>
                      <a:r>
                        <a:rPr lang="en-US" sz="1000" b="0" dirty="0">
                          <a:solidFill>
                            <a:schemeClr val="bg1"/>
                          </a:solidFill>
                          <a:latin typeface="Comic Sans MS" pitchFamily="66" charset="0"/>
                        </a:rPr>
                        <a:t>  </a:t>
                      </a:r>
                      <a:r>
                        <a:rPr lang="en-US" sz="1000" b="0" dirty="0" err="1">
                          <a:solidFill>
                            <a:schemeClr val="bg1"/>
                          </a:solidFill>
                          <a:latin typeface="Comic Sans MS" pitchFamily="66" charset="0"/>
                        </a:rPr>
                        <a:t>Pelayanan</a:t>
                      </a:r>
                      <a:r>
                        <a:rPr lang="en-US" sz="1000" b="0" dirty="0">
                          <a:solidFill>
                            <a:schemeClr val="bg1"/>
                          </a:solidFill>
                          <a:latin typeface="Comic Sans MS" pitchFamily="66" charset="0"/>
                        </a:rPr>
                        <a:t>  </a:t>
                      </a:r>
                      <a:r>
                        <a:rPr lang="en-US" sz="1000" b="0" dirty="0" err="1">
                          <a:solidFill>
                            <a:schemeClr val="bg1"/>
                          </a:solidFill>
                          <a:latin typeface="Comic Sans MS" pitchFamily="66" charset="0"/>
                        </a:rPr>
                        <a:t>Kecamatan</a:t>
                      </a:r>
                      <a:endParaRPr lang="id-ID" sz="1000" b="0" dirty="0">
                        <a:solidFill>
                          <a:schemeClr val="bg1"/>
                        </a:solidFill>
                        <a:latin typeface="Comic Sans MS" pitchFamily="66" charset="0"/>
                      </a:endParaRPr>
                    </a:p>
                    <a:p>
                      <a:endParaRPr lang="id-ID" sz="1000" b="0" dirty="0">
                        <a:solidFill>
                          <a:schemeClr val="bg1"/>
                        </a:solidFill>
                        <a:latin typeface="Comic Sans MS" pitchFamily="66" charset="0"/>
                      </a:endParaRPr>
                    </a:p>
                  </a:txBody>
                  <a:tcPr>
                    <a:solidFill>
                      <a:schemeClr val="accent1">
                        <a:lumMod val="20000"/>
                        <a:lumOff val="80000"/>
                      </a:schemeClr>
                    </a:solidFill>
                  </a:tcPr>
                </a:tc>
                <a:tc>
                  <a:txBody>
                    <a:bodyPr/>
                    <a:lstStyle/>
                    <a:p>
                      <a:endParaRPr lang="en-US" sz="1000" b="0" dirty="0">
                        <a:solidFill>
                          <a:schemeClr val="bg1"/>
                        </a:solidFill>
                        <a:latin typeface="Comic Sans MS" pitchFamily="66" charset="0"/>
                      </a:endParaRPr>
                    </a:p>
                    <a:p>
                      <a:r>
                        <a:rPr lang="en-US" sz="1000" b="0" dirty="0" err="1">
                          <a:solidFill>
                            <a:schemeClr val="bg1"/>
                          </a:solidFill>
                          <a:latin typeface="Comic Sans MS" pitchFamily="66" charset="0"/>
                        </a:rPr>
                        <a:t>Indek</a:t>
                      </a:r>
                      <a:r>
                        <a:rPr lang="en-US" sz="1000" b="0" dirty="0">
                          <a:solidFill>
                            <a:schemeClr val="bg1"/>
                          </a:solidFill>
                          <a:latin typeface="Comic Sans MS" pitchFamily="66" charset="0"/>
                        </a:rPr>
                        <a:t> </a:t>
                      </a:r>
                      <a:r>
                        <a:rPr lang="en-US" sz="1000" b="0" dirty="0" err="1">
                          <a:solidFill>
                            <a:schemeClr val="bg1"/>
                          </a:solidFill>
                          <a:latin typeface="Comic Sans MS" pitchFamily="66" charset="0"/>
                        </a:rPr>
                        <a:t>Kepuasan</a:t>
                      </a:r>
                      <a:r>
                        <a:rPr lang="en-US" sz="1000" b="0" dirty="0">
                          <a:solidFill>
                            <a:schemeClr val="bg1"/>
                          </a:solidFill>
                          <a:latin typeface="Comic Sans MS" pitchFamily="66" charset="0"/>
                        </a:rPr>
                        <a:t> Masyarakat (IKM)</a:t>
                      </a:r>
                      <a:endParaRPr lang="id-ID" sz="1000" b="0" dirty="0">
                        <a:solidFill>
                          <a:schemeClr val="bg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1"/>
                  </a:ext>
                </a:extLst>
              </a:tr>
              <a:tr h="211673">
                <a:tc>
                  <a:txBody>
                    <a:bodyPr/>
                    <a:lstStyle/>
                    <a:p>
                      <a:endParaRPr lang="id-ID" sz="1000" b="0" dirty="0">
                        <a:solidFill>
                          <a:schemeClr val="bg1"/>
                        </a:solidFill>
                        <a:latin typeface="Comic Sans MS" pitchFamily="66" charset="0"/>
                      </a:endParaRPr>
                    </a:p>
                  </a:txBody>
                  <a:tcPr>
                    <a:solidFill>
                      <a:schemeClr val="accent1">
                        <a:lumMod val="20000"/>
                        <a:lumOff val="80000"/>
                      </a:schemeClr>
                    </a:solidFill>
                  </a:tcPr>
                </a:tc>
                <a:tc>
                  <a:txBody>
                    <a:bodyPr/>
                    <a:lstStyle/>
                    <a:p>
                      <a:endParaRPr lang="id-ID" sz="1000" b="0" dirty="0">
                        <a:solidFill>
                          <a:schemeClr val="bg1"/>
                        </a:solidFill>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16731889"/>
              </p:ext>
            </p:extLst>
          </p:nvPr>
        </p:nvGraphicFramePr>
        <p:xfrm>
          <a:off x="6198275" y="605837"/>
          <a:ext cx="2688322" cy="2164080"/>
        </p:xfrm>
        <a:graphic>
          <a:graphicData uri="http://schemas.openxmlformats.org/drawingml/2006/table">
            <a:tbl>
              <a:tblPr firstRow="1" bandRow="1">
                <a:tableStyleId>{5C22544A-7EE6-4342-B048-85BDC9FD1C3A}</a:tableStyleId>
              </a:tblPr>
              <a:tblGrid>
                <a:gridCol w="124816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tblGrid>
              <a:tr h="137658">
                <a:tc gridSpan="2">
                  <a:txBody>
                    <a:bodyPr/>
                    <a:lstStyle/>
                    <a:p>
                      <a:pPr algn="ctr"/>
                      <a:r>
                        <a:rPr lang="id-ID" sz="1000" b="1" dirty="0">
                          <a:solidFill>
                            <a:schemeClr val="bg1"/>
                          </a:solidFill>
                          <a:latin typeface="Comic Sans MS" pitchFamily="66" charset="0"/>
                        </a:rPr>
                        <a:t>SEKCAM</a:t>
                      </a:r>
                    </a:p>
                  </a:txBody>
                  <a:tcPr>
                    <a:solidFill>
                      <a:schemeClr val="accent1"/>
                    </a:solidFill>
                  </a:tcPr>
                </a:tc>
                <a:tc hMerge="1">
                  <a:txBody>
                    <a:bodyPr/>
                    <a:lstStyle/>
                    <a:p>
                      <a:pPr algn="ctr"/>
                      <a:endParaRPr lang="id-ID" sz="1400" b="0" dirty="0">
                        <a:solidFill>
                          <a:schemeClr val="tx1"/>
                        </a:solidFill>
                        <a:latin typeface="Comic Sans MS" pitchFamily="66" charset="0"/>
                      </a:endParaRPr>
                    </a:p>
                  </a:txBody>
                  <a:tcPr>
                    <a:solidFill>
                      <a:srgbClr val="92D050"/>
                    </a:solidFill>
                  </a:tcPr>
                </a:tc>
                <a:extLst>
                  <a:ext uri="{0D108BD9-81ED-4DB2-BD59-A6C34878D82A}">
                    <a16:rowId xmlns:a16="http://schemas.microsoft.com/office/drawing/2014/main" val="10000"/>
                  </a:ext>
                </a:extLst>
              </a:tr>
              <a:tr h="137658">
                <a:tc>
                  <a:txBody>
                    <a:bodyPr/>
                    <a:lstStyle/>
                    <a:p>
                      <a:pPr algn="ctr"/>
                      <a:r>
                        <a:rPr lang="id-ID" sz="1000" b="1" dirty="0">
                          <a:solidFill>
                            <a:schemeClr val="bg1"/>
                          </a:solidFill>
                          <a:latin typeface="Comic Sans MS" pitchFamily="66" charset="0"/>
                        </a:rPr>
                        <a:t>PROGRAM</a:t>
                      </a:r>
                    </a:p>
                  </a:txBody>
                  <a:tcPr>
                    <a:solidFill>
                      <a:schemeClr val="accent1"/>
                    </a:solidFill>
                  </a:tcPr>
                </a:tc>
                <a:tc>
                  <a:txBody>
                    <a:bodyPr/>
                    <a:lstStyle/>
                    <a:p>
                      <a:pPr algn="ctr"/>
                      <a:r>
                        <a:rPr lang="id-ID" sz="1000" b="1" dirty="0">
                          <a:solidFill>
                            <a:schemeClr val="bg1"/>
                          </a:solidFill>
                          <a:latin typeface="Comic Sans MS" pitchFamily="66" charset="0"/>
                        </a:rPr>
                        <a:t>INDIKATOR</a:t>
                      </a:r>
                    </a:p>
                  </a:txBody>
                  <a:tcPr>
                    <a:solidFill>
                      <a:schemeClr val="accent1"/>
                    </a:solidFill>
                  </a:tcPr>
                </a:tc>
                <a:extLst>
                  <a:ext uri="{0D108BD9-81ED-4DB2-BD59-A6C34878D82A}">
                    <a16:rowId xmlns:a16="http://schemas.microsoft.com/office/drawing/2014/main" val="10001"/>
                  </a:ext>
                </a:extLst>
              </a:tr>
              <a:tr h="395767">
                <a:tc>
                  <a:txBody>
                    <a:bodyPr/>
                    <a:lstStyle/>
                    <a:p>
                      <a:r>
                        <a:rPr lang="id-ID" sz="1000" b="0" dirty="0">
                          <a:latin typeface="Comic Sans MS" pitchFamily="66" charset="0"/>
                        </a:rPr>
                        <a:t>Program </a:t>
                      </a:r>
                      <a:r>
                        <a:rPr lang="en-US" sz="1000" b="0" dirty="0" err="1">
                          <a:latin typeface="Comic Sans MS" pitchFamily="66" charset="0"/>
                        </a:rPr>
                        <a:t>Penunjang</a:t>
                      </a:r>
                      <a:r>
                        <a:rPr lang="en-US" sz="1000" b="0" dirty="0">
                          <a:latin typeface="Comic Sans MS" pitchFamily="66" charset="0"/>
                        </a:rPr>
                        <a:t> </a:t>
                      </a:r>
                      <a:r>
                        <a:rPr lang="en-US" sz="1000" b="0" dirty="0" err="1">
                          <a:latin typeface="Comic Sans MS" pitchFamily="66" charset="0"/>
                        </a:rPr>
                        <a:t>Urusan</a:t>
                      </a:r>
                      <a:r>
                        <a:rPr lang="en-US" sz="1000" b="0" dirty="0">
                          <a:latin typeface="Comic Sans MS" pitchFamily="66" charset="0"/>
                        </a:rPr>
                        <a:t> </a:t>
                      </a:r>
                      <a:r>
                        <a:rPr lang="en-US" sz="1000" b="0" dirty="0" err="1">
                          <a:latin typeface="Comic Sans MS" pitchFamily="66" charset="0"/>
                        </a:rPr>
                        <a:t>Pemerintahan</a:t>
                      </a:r>
                      <a:r>
                        <a:rPr lang="en-US" sz="1000" b="0" dirty="0">
                          <a:latin typeface="Comic Sans MS" pitchFamily="66" charset="0"/>
                        </a:rPr>
                        <a:t> Daerah / Kota</a:t>
                      </a:r>
                      <a:endParaRPr lang="id-ID" sz="1000" b="0" dirty="0">
                        <a:latin typeface="Comic Sans MS" pitchFamily="66" charset="0"/>
                      </a:endParaRPr>
                    </a:p>
                  </a:txBody>
                  <a:tcPr>
                    <a:solidFill>
                      <a:schemeClr val="accent1">
                        <a:lumMod val="20000"/>
                        <a:lumOff val="80000"/>
                      </a:schemeClr>
                    </a:solidFill>
                  </a:tcPr>
                </a:tc>
                <a:tc>
                  <a:txBody>
                    <a:bodyPr/>
                    <a:lstStyle/>
                    <a:p>
                      <a:r>
                        <a:rPr lang="en-US" sz="1000" b="0" dirty="0">
                          <a:latin typeface="Comic Sans MS" pitchFamily="66" charset="0"/>
                        </a:rPr>
                        <a:t>Nilai SAKIP OPD </a:t>
                      </a:r>
                      <a:r>
                        <a:rPr lang="en-US" sz="1000" b="0" dirty="0" err="1">
                          <a:latin typeface="Comic Sans MS" pitchFamily="66" charset="0"/>
                        </a:rPr>
                        <a:t>Kecamatan</a:t>
                      </a:r>
                      <a:r>
                        <a:rPr lang="en-US" sz="1000" b="0" dirty="0">
                          <a:latin typeface="Comic Sans MS" pitchFamily="66" charset="0"/>
                        </a:rPr>
                        <a:t> </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2"/>
                  </a:ext>
                </a:extLst>
              </a:tr>
              <a:tr h="137658">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000" b="0" dirty="0">
                        <a:latin typeface="Comic Sans MS" pitchFamily="66" charset="0"/>
                      </a:endParaRPr>
                    </a:p>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5"/>
                  </a:ext>
                </a:extLst>
              </a:tr>
              <a:tr h="137658">
                <a:tc vMerge="1">
                  <a:txBody>
                    <a:bodyPr/>
                    <a:lstStyle/>
                    <a:p>
                      <a:endParaRPr lang="id-ID" sz="11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3"/>
                  </a:ext>
                </a:extLst>
              </a:tr>
              <a:tr h="137658">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4"/>
                  </a:ext>
                </a:extLst>
              </a:tr>
              <a:tr h="137658">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6"/>
                  </a:ext>
                </a:extLst>
              </a:tr>
            </a:tbl>
          </a:graphicData>
        </a:graphic>
      </p:graphicFrame>
      <p:sp>
        <p:nvSpPr>
          <p:cNvPr id="14" name="Right Arrow 13"/>
          <p:cNvSpPr/>
          <p:nvPr/>
        </p:nvSpPr>
        <p:spPr>
          <a:xfrm>
            <a:off x="2779649" y="1078774"/>
            <a:ext cx="356565"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Title 1"/>
          <p:cNvSpPr txBox="1">
            <a:spLocks/>
          </p:cNvSpPr>
          <p:nvPr/>
        </p:nvSpPr>
        <p:spPr>
          <a:xfrm>
            <a:off x="827584" y="132173"/>
            <a:ext cx="7200800" cy="53610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000" b="1" i="0" u="none" strike="noStrike" kern="1200" cap="none" spc="0" normalizeH="0" baseline="0" noProof="0" dirty="0">
                <a:ln>
                  <a:noFill/>
                </a:ln>
                <a:solidFill>
                  <a:srgbClr val="FF0000"/>
                </a:solidFill>
                <a:effectLst/>
                <a:uLnTx/>
                <a:uFillTx/>
                <a:latin typeface="+mj-lt"/>
                <a:ea typeface="+mj-ea"/>
                <a:cs typeface="+mj-cs"/>
              </a:rPr>
              <a:t>CASCADING KECAMATAN</a:t>
            </a:r>
            <a:r>
              <a:rPr kumimoji="0" lang="en-US" sz="2000" b="1" i="0" u="none" strike="noStrike" kern="1200" cap="none" spc="0" normalizeH="0" baseline="0" noProof="0" dirty="0">
                <a:ln>
                  <a:noFill/>
                </a:ln>
                <a:solidFill>
                  <a:srgbClr val="FF0000"/>
                </a:solidFill>
                <a:effectLst/>
                <a:uLnTx/>
                <a:uFillTx/>
                <a:latin typeface="+mj-lt"/>
                <a:ea typeface="+mj-ea"/>
                <a:cs typeface="+mj-cs"/>
              </a:rPr>
              <a:t> </a:t>
            </a:r>
            <a:r>
              <a:rPr lang="en-US" sz="2000" b="1" dirty="0">
                <a:solidFill>
                  <a:srgbClr val="FF0000"/>
                </a:solidFill>
                <a:latin typeface="+mj-lt"/>
                <a:ea typeface="+mj-ea"/>
                <a:cs typeface="+mj-cs"/>
              </a:rPr>
              <a:t>SULANG</a:t>
            </a:r>
            <a:r>
              <a:rPr kumimoji="0" lang="en-US" sz="2000" b="1" i="0" u="none" strike="noStrike" kern="1200" cap="none" spc="0" normalizeH="0" baseline="0" noProof="0" dirty="0">
                <a:ln>
                  <a:noFill/>
                </a:ln>
                <a:solidFill>
                  <a:srgbClr val="FF0000"/>
                </a:solidFill>
                <a:effectLst/>
                <a:uLnTx/>
                <a:uFillTx/>
                <a:latin typeface="+mj-lt"/>
                <a:ea typeface="+mj-ea"/>
                <a:cs typeface="+mj-cs"/>
              </a:rPr>
              <a:t> TAHUN 2022</a:t>
            </a:r>
            <a:endParaRPr kumimoji="0" lang="id-ID" sz="2000" b="1" i="0" u="none" strike="noStrike" kern="1200" cap="none" spc="0" normalizeH="0" baseline="0" noProof="0" dirty="0">
              <a:ln>
                <a:noFill/>
              </a:ln>
              <a:solidFill>
                <a:srgbClr val="FF0000"/>
              </a:solidFill>
              <a:effectLst/>
              <a:uLnTx/>
              <a:uFillTx/>
              <a:latin typeface="+mj-lt"/>
              <a:ea typeface="+mj-ea"/>
              <a:cs typeface="+mj-cs"/>
            </a:endParaRPr>
          </a:p>
        </p:txBody>
      </p:sp>
      <p:sp>
        <p:nvSpPr>
          <p:cNvPr id="18" name="Right Arrow 17"/>
          <p:cNvSpPr/>
          <p:nvPr/>
        </p:nvSpPr>
        <p:spPr>
          <a:xfrm>
            <a:off x="5740906" y="1119548"/>
            <a:ext cx="4111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aphicFrame>
        <p:nvGraphicFramePr>
          <p:cNvPr id="19" name="Table 18"/>
          <p:cNvGraphicFramePr>
            <a:graphicFrameLocks noGrp="1"/>
          </p:cNvGraphicFramePr>
          <p:nvPr>
            <p:extLst>
              <p:ext uri="{D42A27DB-BD31-4B8C-83A1-F6EECF244321}">
                <p14:modId xmlns:p14="http://schemas.microsoft.com/office/powerpoint/2010/main" val="2488218301"/>
              </p:ext>
            </p:extLst>
          </p:nvPr>
        </p:nvGraphicFramePr>
        <p:xfrm>
          <a:off x="2873324" y="1905082"/>
          <a:ext cx="3060836" cy="4850793"/>
        </p:xfrm>
        <a:graphic>
          <a:graphicData uri="http://schemas.openxmlformats.org/drawingml/2006/table">
            <a:tbl>
              <a:tblPr firstRow="1" bandRow="1">
                <a:tableStyleId>{5C22544A-7EE6-4342-B048-85BDC9FD1C3A}</a:tableStyleId>
              </a:tblPr>
              <a:tblGrid>
                <a:gridCol w="1278233">
                  <a:extLst>
                    <a:ext uri="{9D8B030D-6E8A-4147-A177-3AD203B41FA5}">
                      <a16:colId xmlns:a16="http://schemas.microsoft.com/office/drawing/2014/main" val="20000"/>
                    </a:ext>
                  </a:extLst>
                </a:gridCol>
                <a:gridCol w="1782603">
                  <a:extLst>
                    <a:ext uri="{9D8B030D-6E8A-4147-A177-3AD203B41FA5}">
                      <a16:colId xmlns:a16="http://schemas.microsoft.com/office/drawing/2014/main" val="20001"/>
                    </a:ext>
                  </a:extLst>
                </a:gridCol>
              </a:tblGrid>
              <a:tr h="238466">
                <a:tc gridSpan="2">
                  <a:txBody>
                    <a:bodyPr/>
                    <a:lstStyle/>
                    <a:p>
                      <a:pPr algn="ctr"/>
                      <a:r>
                        <a:rPr lang="id-ID" sz="1100" b="1" dirty="0">
                          <a:solidFill>
                            <a:schemeClr val="bg1"/>
                          </a:solidFill>
                          <a:latin typeface="Comic Sans MS" pitchFamily="66" charset="0"/>
                        </a:rPr>
                        <a:t>CAMAT</a:t>
                      </a:r>
                    </a:p>
                  </a:txBody>
                  <a:tcPr>
                    <a:solidFill>
                      <a:schemeClr val="accent1"/>
                    </a:solidFill>
                  </a:tcPr>
                </a:tc>
                <a:tc hMerge="1">
                  <a:txBody>
                    <a:bodyPr/>
                    <a:lstStyle/>
                    <a:p>
                      <a:pPr algn="ctr"/>
                      <a:endParaRPr lang="id-ID" sz="1400" b="0" dirty="0">
                        <a:solidFill>
                          <a:schemeClr val="tx1"/>
                        </a:solidFill>
                        <a:latin typeface="Comic Sans MS" pitchFamily="66" charset="0"/>
                      </a:endParaRPr>
                    </a:p>
                  </a:txBody>
                  <a:tcPr>
                    <a:solidFill>
                      <a:srgbClr val="92D050"/>
                    </a:solidFill>
                  </a:tcPr>
                </a:tc>
                <a:extLst>
                  <a:ext uri="{0D108BD9-81ED-4DB2-BD59-A6C34878D82A}">
                    <a16:rowId xmlns:a16="http://schemas.microsoft.com/office/drawing/2014/main" val="10000"/>
                  </a:ext>
                </a:extLst>
              </a:tr>
              <a:tr h="238466">
                <a:tc>
                  <a:txBody>
                    <a:bodyPr/>
                    <a:lstStyle/>
                    <a:p>
                      <a:pPr algn="ctr"/>
                      <a:r>
                        <a:rPr lang="id-ID" sz="1100" b="1" dirty="0">
                          <a:solidFill>
                            <a:schemeClr val="bg1"/>
                          </a:solidFill>
                          <a:latin typeface="Comic Sans MS" pitchFamily="66" charset="0"/>
                        </a:rPr>
                        <a:t>PROGRAM</a:t>
                      </a:r>
                    </a:p>
                  </a:txBody>
                  <a:tcPr>
                    <a:solidFill>
                      <a:schemeClr val="accent1"/>
                    </a:solidFill>
                  </a:tcPr>
                </a:tc>
                <a:tc>
                  <a:txBody>
                    <a:bodyPr/>
                    <a:lstStyle/>
                    <a:p>
                      <a:pPr algn="ctr"/>
                      <a:r>
                        <a:rPr lang="id-ID" sz="1100" b="1" dirty="0">
                          <a:solidFill>
                            <a:schemeClr val="bg1"/>
                          </a:solidFill>
                          <a:latin typeface="Comic Sans MS" pitchFamily="66" charset="0"/>
                        </a:rPr>
                        <a:t>INDIKATOR</a:t>
                      </a:r>
                    </a:p>
                  </a:txBody>
                  <a:tcPr>
                    <a:solidFill>
                      <a:schemeClr val="accent1"/>
                    </a:solidFill>
                  </a:tcPr>
                </a:tc>
                <a:extLst>
                  <a:ext uri="{0D108BD9-81ED-4DB2-BD59-A6C34878D82A}">
                    <a16:rowId xmlns:a16="http://schemas.microsoft.com/office/drawing/2014/main" val="10001"/>
                  </a:ext>
                </a:extLst>
              </a:tr>
              <a:tr h="504986">
                <a:tc rowSpan="4">
                  <a:txBody>
                    <a:bodyPr/>
                    <a:lstStyle/>
                    <a:p>
                      <a:r>
                        <a:rPr lang="id-ID" sz="1000" b="0" dirty="0">
                          <a:latin typeface="Comic Sans MS" pitchFamily="66" charset="0"/>
                        </a:rPr>
                        <a:t>Program Pen</a:t>
                      </a:r>
                      <a:r>
                        <a:rPr lang="en-US" sz="1000" b="0" dirty="0" err="1">
                          <a:latin typeface="Comic Sans MS" pitchFamily="66" charset="0"/>
                        </a:rPr>
                        <a:t>yelenggaraan</a:t>
                      </a:r>
                      <a:r>
                        <a:rPr lang="en-US" sz="1000" b="0" dirty="0">
                          <a:latin typeface="Comic Sans MS" pitchFamily="66" charset="0"/>
                        </a:rPr>
                        <a:t> </a:t>
                      </a:r>
                      <a:r>
                        <a:rPr lang="en-US" sz="1000" b="0" dirty="0" err="1">
                          <a:latin typeface="Comic Sans MS" pitchFamily="66" charset="0"/>
                        </a:rPr>
                        <a:t>Pemerintahan</a:t>
                      </a:r>
                      <a:r>
                        <a:rPr lang="en-US" sz="1000" b="0" dirty="0">
                          <a:latin typeface="Comic Sans MS" pitchFamily="66" charset="0"/>
                        </a:rPr>
                        <a:t> dan </a:t>
                      </a:r>
                      <a:r>
                        <a:rPr lang="en-US" sz="1000" b="0" dirty="0" err="1">
                          <a:latin typeface="Comic Sans MS" pitchFamily="66" charset="0"/>
                        </a:rPr>
                        <a:t>Pelayanan</a:t>
                      </a:r>
                      <a:r>
                        <a:rPr lang="en-US" sz="1000" b="0" dirty="0">
                          <a:latin typeface="Comic Sans MS" pitchFamily="66" charset="0"/>
                        </a:rPr>
                        <a:t> </a:t>
                      </a:r>
                      <a:r>
                        <a:rPr lang="en-US" sz="1000" b="0" dirty="0" err="1">
                          <a:latin typeface="Comic Sans MS" pitchFamily="66" charset="0"/>
                        </a:rPr>
                        <a:t>Publik</a:t>
                      </a:r>
                      <a:endParaRPr lang="en-US" sz="1000" b="0" dirty="0">
                        <a:latin typeface="Comic Sans MS" pitchFamily="66" charset="0"/>
                      </a:endParaRPr>
                    </a:p>
                    <a:p>
                      <a:endParaRPr lang="en-US" sz="1000" b="0" dirty="0">
                        <a:latin typeface="Comic Sans MS" pitchFamily="66" charset="0"/>
                      </a:endParaRPr>
                    </a:p>
                    <a:p>
                      <a:r>
                        <a:rPr lang="en-US" sz="1000" b="0" dirty="0">
                          <a:latin typeface="Comic Sans MS" pitchFamily="66" charset="0"/>
                        </a:rPr>
                        <a:t>Program </a:t>
                      </a:r>
                      <a:r>
                        <a:rPr lang="en-US" sz="1000" b="0" dirty="0" err="1">
                          <a:latin typeface="Comic Sans MS" pitchFamily="66" charset="0"/>
                        </a:rPr>
                        <a:t>Pemberdayaan</a:t>
                      </a:r>
                      <a:r>
                        <a:rPr lang="en-US" sz="1000" b="0" dirty="0">
                          <a:latin typeface="Comic Sans MS" pitchFamily="66" charset="0"/>
                        </a:rPr>
                        <a:t> Masyarakat </a:t>
                      </a:r>
                      <a:r>
                        <a:rPr lang="en-US" sz="1000" b="0" dirty="0" err="1">
                          <a:latin typeface="Comic Sans MS" pitchFamily="66" charset="0"/>
                        </a:rPr>
                        <a:t>Desa</a:t>
                      </a:r>
                      <a:r>
                        <a:rPr lang="en-US" sz="1000" b="0" dirty="0">
                          <a:latin typeface="Comic Sans MS" pitchFamily="66" charset="0"/>
                        </a:rPr>
                        <a:t> dan </a:t>
                      </a:r>
                      <a:r>
                        <a:rPr lang="en-US" sz="1000" b="0" dirty="0" err="1">
                          <a:latin typeface="Comic Sans MS" pitchFamily="66" charset="0"/>
                        </a:rPr>
                        <a:t>Kelurahan</a:t>
                      </a:r>
                      <a:endParaRPr lang="en-US" sz="1000" b="0" dirty="0">
                        <a:latin typeface="Comic Sans MS" pitchFamily="66" charset="0"/>
                      </a:endParaRPr>
                    </a:p>
                    <a:p>
                      <a:endParaRPr lang="en-US" sz="1000" b="0" dirty="0">
                        <a:latin typeface="Comic Sans MS" pitchFamily="66" charset="0"/>
                      </a:endParaRPr>
                    </a:p>
                    <a:p>
                      <a:r>
                        <a:rPr lang="en-US" sz="1000" b="0" dirty="0">
                          <a:latin typeface="Comic Sans MS" pitchFamily="66" charset="0"/>
                        </a:rPr>
                        <a:t>Program </a:t>
                      </a:r>
                      <a:r>
                        <a:rPr lang="en-US" sz="1000" b="0" dirty="0" err="1">
                          <a:latin typeface="Comic Sans MS" pitchFamily="66" charset="0"/>
                        </a:rPr>
                        <a:t>Pembinaan</a:t>
                      </a:r>
                      <a:r>
                        <a:rPr lang="en-US" sz="1000" b="0" dirty="0">
                          <a:latin typeface="Comic Sans MS" pitchFamily="66" charset="0"/>
                        </a:rPr>
                        <a:t> dan </a:t>
                      </a:r>
                      <a:r>
                        <a:rPr lang="en-US" sz="1000" b="0" dirty="0" err="1">
                          <a:latin typeface="Comic Sans MS" pitchFamily="66" charset="0"/>
                        </a:rPr>
                        <a:t>Pengawasan</a:t>
                      </a:r>
                      <a:r>
                        <a:rPr lang="en-US" sz="1000" b="0" dirty="0">
                          <a:latin typeface="Comic Sans MS" pitchFamily="66" charset="0"/>
                        </a:rPr>
                        <a:t> </a:t>
                      </a:r>
                      <a:r>
                        <a:rPr lang="en-US" sz="1000" b="0" dirty="0" err="1">
                          <a:latin typeface="Comic Sans MS" pitchFamily="66" charset="0"/>
                        </a:rPr>
                        <a:t>Pemerintahan</a:t>
                      </a:r>
                      <a:r>
                        <a:rPr lang="en-US" sz="1000" b="0" dirty="0">
                          <a:latin typeface="Comic Sans MS" pitchFamily="66" charset="0"/>
                        </a:rPr>
                        <a:t> </a:t>
                      </a:r>
                      <a:r>
                        <a:rPr lang="en-US" sz="1000" b="0" dirty="0" err="1">
                          <a:latin typeface="Comic Sans MS" pitchFamily="66" charset="0"/>
                        </a:rPr>
                        <a:t>Desa</a:t>
                      </a:r>
                      <a:endParaRPr lang="en-US" sz="1000" b="0" dirty="0">
                        <a:latin typeface="Comic Sans MS" pitchFamily="66" charset="0"/>
                      </a:endParaRPr>
                    </a:p>
                    <a:p>
                      <a:endParaRPr lang="en-US" sz="1000" b="0" dirty="0">
                        <a:latin typeface="Comic Sans MS" pitchFamily="66" charset="0"/>
                      </a:endParaRPr>
                    </a:p>
                    <a:p>
                      <a:r>
                        <a:rPr lang="en-US" sz="1000" b="0" dirty="0">
                          <a:latin typeface="Comic Sans MS" pitchFamily="66" charset="0"/>
                        </a:rPr>
                        <a:t>Program </a:t>
                      </a:r>
                      <a:r>
                        <a:rPr lang="en-US" sz="1000" b="0" dirty="0" err="1">
                          <a:latin typeface="Comic Sans MS" pitchFamily="66" charset="0"/>
                        </a:rPr>
                        <a:t>Koordinasi</a:t>
                      </a:r>
                      <a:r>
                        <a:rPr lang="en-US" sz="1000" b="0" dirty="0">
                          <a:latin typeface="Comic Sans MS" pitchFamily="66" charset="0"/>
                        </a:rPr>
                        <a:t> </a:t>
                      </a:r>
                      <a:r>
                        <a:rPr lang="en-US" sz="1000" b="0" dirty="0" err="1">
                          <a:latin typeface="Comic Sans MS" pitchFamily="66" charset="0"/>
                        </a:rPr>
                        <a:t>Ketentraman</a:t>
                      </a:r>
                      <a:r>
                        <a:rPr lang="en-US" sz="1000" b="0" dirty="0">
                          <a:latin typeface="Comic Sans MS" pitchFamily="66" charset="0"/>
                        </a:rPr>
                        <a:t> dan </a:t>
                      </a:r>
                      <a:r>
                        <a:rPr lang="en-US" sz="1000" b="0" dirty="0" err="1">
                          <a:latin typeface="Comic Sans MS" pitchFamily="66" charset="0"/>
                        </a:rPr>
                        <a:t>Ketertiban</a:t>
                      </a:r>
                      <a:r>
                        <a:rPr lang="en-US" sz="1000" b="0" dirty="0">
                          <a:latin typeface="Comic Sans MS" pitchFamily="66" charset="0"/>
                        </a:rPr>
                        <a:t> </a:t>
                      </a:r>
                      <a:r>
                        <a:rPr lang="en-US" sz="1000" b="0" dirty="0" err="1">
                          <a:latin typeface="Comic Sans MS" pitchFamily="66" charset="0"/>
                        </a:rPr>
                        <a:t>Umum</a:t>
                      </a:r>
                      <a:endParaRPr lang="en-US" sz="1000" b="0" dirty="0">
                        <a:latin typeface="Comic Sans MS" pitchFamily="66" charset="0"/>
                      </a:endParaRPr>
                    </a:p>
                    <a:p>
                      <a:endParaRPr lang="en-US" sz="1000" b="0" dirty="0">
                        <a:latin typeface="Comic Sans MS" pitchFamily="66" charset="0"/>
                      </a:endParaRPr>
                    </a:p>
                    <a:p>
                      <a:r>
                        <a:rPr lang="en-US" sz="1000" b="0" dirty="0">
                          <a:latin typeface="Comic Sans MS" pitchFamily="66" charset="0"/>
                        </a:rPr>
                        <a:t>Program </a:t>
                      </a:r>
                      <a:r>
                        <a:rPr lang="en-US" sz="1000" b="0" dirty="0" err="1">
                          <a:latin typeface="Comic Sans MS" pitchFamily="66" charset="0"/>
                        </a:rPr>
                        <a:t>Penyelenggaraan</a:t>
                      </a:r>
                      <a:r>
                        <a:rPr lang="en-US" sz="1000" b="0" dirty="0">
                          <a:latin typeface="Comic Sans MS" pitchFamily="66" charset="0"/>
                        </a:rPr>
                        <a:t> </a:t>
                      </a:r>
                      <a:r>
                        <a:rPr lang="en-US" sz="1000" b="0" dirty="0" err="1">
                          <a:latin typeface="Comic Sans MS" pitchFamily="66" charset="0"/>
                        </a:rPr>
                        <a:t>Urusan</a:t>
                      </a:r>
                      <a:r>
                        <a:rPr lang="en-US" sz="1000" b="0" dirty="0">
                          <a:latin typeface="Comic Sans MS" pitchFamily="66" charset="0"/>
                        </a:rPr>
                        <a:t> </a:t>
                      </a:r>
                      <a:r>
                        <a:rPr lang="en-US" sz="1000" b="0" dirty="0" err="1">
                          <a:latin typeface="Comic Sans MS" pitchFamily="66" charset="0"/>
                        </a:rPr>
                        <a:t>Pemerintahan</a:t>
                      </a:r>
                      <a:r>
                        <a:rPr lang="en-US" sz="1000" b="0" dirty="0">
                          <a:latin typeface="Comic Sans MS" pitchFamily="66" charset="0"/>
                        </a:rPr>
                        <a:t> </a:t>
                      </a:r>
                      <a:r>
                        <a:rPr lang="en-US" sz="1000" b="0" dirty="0" err="1">
                          <a:latin typeface="Comic Sans MS" pitchFamily="66" charset="0"/>
                        </a:rPr>
                        <a:t>Umum</a:t>
                      </a:r>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err="1">
                          <a:latin typeface="Comic Sans MS" pitchFamily="66" charset="0"/>
                        </a:rPr>
                        <a:t>Cakupan</a:t>
                      </a:r>
                      <a:r>
                        <a:rPr lang="en-US" sz="1000" b="0" dirty="0">
                          <a:latin typeface="Comic Sans MS" pitchFamily="66" charset="0"/>
                        </a:rPr>
                        <a:t> </a:t>
                      </a:r>
                      <a:r>
                        <a:rPr lang="en-US" sz="1000" b="0" dirty="0" err="1">
                          <a:latin typeface="Comic Sans MS" pitchFamily="66" charset="0"/>
                        </a:rPr>
                        <a:t>Urusan</a:t>
                      </a:r>
                      <a:r>
                        <a:rPr lang="en-US" sz="1000" b="0" dirty="0">
                          <a:latin typeface="Comic Sans MS" pitchFamily="66" charset="0"/>
                        </a:rPr>
                        <a:t> </a:t>
                      </a:r>
                      <a:r>
                        <a:rPr lang="en-US" sz="1000" b="0" dirty="0" err="1">
                          <a:latin typeface="Comic Sans MS" pitchFamily="66" charset="0"/>
                        </a:rPr>
                        <a:t>Pemerintahan</a:t>
                      </a:r>
                      <a:r>
                        <a:rPr lang="en-US" sz="1000" b="0" dirty="0">
                          <a:latin typeface="Comic Sans MS" pitchFamily="66" charset="0"/>
                        </a:rPr>
                        <a:t> yang </a:t>
                      </a:r>
                      <a:r>
                        <a:rPr lang="en-US" sz="1000" b="0" dirty="0" err="1">
                          <a:latin typeface="Comic Sans MS" pitchFamily="66" charset="0"/>
                        </a:rPr>
                        <a:t>dilimpahkan</a:t>
                      </a:r>
                      <a:r>
                        <a:rPr lang="en-US" sz="1000" b="0" dirty="0">
                          <a:latin typeface="Comic Sans MS" pitchFamily="66" charset="0"/>
                        </a:rPr>
                        <a:t> </a:t>
                      </a:r>
                      <a:r>
                        <a:rPr lang="en-US" sz="1000" b="0" dirty="0" err="1">
                          <a:latin typeface="Comic Sans MS" pitchFamily="66" charset="0"/>
                        </a:rPr>
                        <a:t>ke</a:t>
                      </a:r>
                      <a:r>
                        <a:rPr lang="en-US" sz="1000" b="0" dirty="0">
                          <a:latin typeface="Comic Sans MS" pitchFamily="66" charset="0"/>
                        </a:rPr>
                        <a:t> </a:t>
                      </a:r>
                      <a:r>
                        <a:rPr lang="en-US" sz="1000" b="0" dirty="0" err="1">
                          <a:latin typeface="Comic Sans MS" pitchFamily="66" charset="0"/>
                        </a:rPr>
                        <a:t>Camat</a:t>
                      </a: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5"/>
                  </a:ext>
                </a:extLst>
              </a:tr>
              <a:tr h="645260">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endParaRPr lang="en-US" sz="1000" b="0" dirty="0">
                        <a:latin typeface="Comic Sans MS" pitchFamily="66" charset="0"/>
                      </a:endParaRPr>
                    </a:p>
                    <a:p>
                      <a:r>
                        <a:rPr lang="en-US" sz="1000" b="0" dirty="0" err="1">
                          <a:latin typeface="Comic Sans MS" pitchFamily="66" charset="0"/>
                        </a:rPr>
                        <a:t>Persentase</a:t>
                      </a:r>
                      <a:r>
                        <a:rPr lang="en-US" sz="1000" b="0" dirty="0">
                          <a:latin typeface="Comic Sans MS" pitchFamily="66" charset="0"/>
                        </a:rPr>
                        <a:t> </a:t>
                      </a:r>
                      <a:r>
                        <a:rPr lang="en-US" sz="1000" b="0" dirty="0" err="1">
                          <a:latin typeface="Comic Sans MS" pitchFamily="66" charset="0"/>
                        </a:rPr>
                        <a:t>Kontribusi</a:t>
                      </a:r>
                      <a:r>
                        <a:rPr lang="en-US" sz="1000" b="0" dirty="0">
                          <a:latin typeface="Comic Sans MS" pitchFamily="66" charset="0"/>
                        </a:rPr>
                        <a:t> Dana </a:t>
                      </a:r>
                      <a:r>
                        <a:rPr lang="en-US" sz="1000" b="0" dirty="0" err="1">
                          <a:latin typeface="Comic Sans MS" pitchFamily="66" charset="0"/>
                        </a:rPr>
                        <a:t>Desa</a:t>
                      </a:r>
                      <a:r>
                        <a:rPr lang="en-US" sz="1000" b="0" dirty="0">
                          <a:latin typeface="Comic Sans MS" pitchFamily="66" charset="0"/>
                        </a:rPr>
                        <a:t> </a:t>
                      </a:r>
                      <a:r>
                        <a:rPr lang="en-US" sz="1000" b="0" dirty="0" err="1">
                          <a:latin typeface="Comic Sans MS" pitchFamily="66" charset="0"/>
                        </a:rPr>
                        <a:t>untuk</a:t>
                      </a:r>
                      <a:r>
                        <a:rPr lang="en-US" sz="1000" b="0" dirty="0">
                          <a:latin typeface="Comic Sans MS" pitchFamily="66" charset="0"/>
                        </a:rPr>
                        <a:t> </a:t>
                      </a:r>
                      <a:r>
                        <a:rPr lang="en-US" sz="1000" b="0" dirty="0" err="1">
                          <a:latin typeface="Comic Sans MS" pitchFamily="66" charset="0"/>
                        </a:rPr>
                        <a:t>Pemberdayaan</a:t>
                      </a:r>
                      <a:r>
                        <a:rPr lang="en-US" sz="1000" b="0" dirty="0">
                          <a:latin typeface="Comic Sans MS" pitchFamily="66" charset="0"/>
                        </a:rPr>
                        <a:t> Masyarakat</a:t>
                      </a:r>
                    </a:p>
                  </a:txBody>
                  <a:tcPr>
                    <a:solidFill>
                      <a:schemeClr val="accent1">
                        <a:lumMod val="20000"/>
                        <a:lumOff val="80000"/>
                      </a:schemeClr>
                    </a:solidFill>
                  </a:tcPr>
                </a:tc>
                <a:extLst>
                  <a:ext uri="{0D108BD9-81ED-4DB2-BD59-A6C34878D82A}">
                    <a16:rowId xmlns:a16="http://schemas.microsoft.com/office/drawing/2014/main" val="10002"/>
                  </a:ext>
                </a:extLst>
              </a:tr>
              <a:tr h="705513">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err="1">
                          <a:latin typeface="Comic Sans MS" pitchFamily="66" charset="0"/>
                        </a:rPr>
                        <a:t>Persentase</a:t>
                      </a:r>
                      <a:r>
                        <a:rPr lang="en-US" sz="1000" b="0" dirty="0">
                          <a:latin typeface="Comic Sans MS" pitchFamily="66" charset="0"/>
                        </a:rPr>
                        <a:t> </a:t>
                      </a:r>
                      <a:r>
                        <a:rPr lang="en-US" sz="1000" b="0" dirty="0" err="1">
                          <a:latin typeface="Comic Sans MS" pitchFamily="66" charset="0"/>
                        </a:rPr>
                        <a:t>Desa</a:t>
                      </a:r>
                      <a:r>
                        <a:rPr lang="en-US" sz="1000" b="0" dirty="0">
                          <a:latin typeface="Comic Sans MS" pitchFamily="66" charset="0"/>
                        </a:rPr>
                        <a:t> </a:t>
                      </a:r>
                      <a:r>
                        <a:rPr lang="en-US" sz="1000" b="0" dirty="0" err="1">
                          <a:latin typeface="Comic Sans MS" pitchFamily="66" charset="0"/>
                        </a:rPr>
                        <a:t>dengan</a:t>
                      </a:r>
                      <a:r>
                        <a:rPr lang="en-US" sz="1000" b="0" dirty="0">
                          <a:latin typeface="Comic Sans MS" pitchFamily="66" charset="0"/>
                        </a:rPr>
                        <a:t> Tata Kelola yang </a:t>
                      </a:r>
                      <a:r>
                        <a:rPr lang="en-US" sz="1000" b="0" dirty="0" err="1">
                          <a:latin typeface="Comic Sans MS" pitchFamily="66" charset="0"/>
                        </a:rPr>
                        <a:t>baik</a:t>
                      </a:r>
                      <a:endParaRPr lang="en-US"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3"/>
                  </a:ext>
                </a:extLst>
              </a:tr>
              <a:tr h="2188273">
                <a:tc vMerge="1">
                  <a:txBody>
                    <a:bodyPr/>
                    <a:lstStyle/>
                    <a:p>
                      <a:endParaRPr lang="id-ID" sz="1000" b="0" dirty="0">
                        <a:latin typeface="Comic Sans MS" pitchFamily="66"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latin typeface="Comic Sans MS" pitchFamily="66" charset="0"/>
                        </a:rPr>
                        <a:t>Cakupan</a:t>
                      </a:r>
                      <a:r>
                        <a:rPr lang="en-US" sz="1000" b="0" baseline="0" dirty="0">
                          <a:latin typeface="Comic Sans MS" pitchFamily="66" charset="0"/>
                        </a:rPr>
                        <a:t> </a:t>
                      </a:r>
                      <a:r>
                        <a:rPr lang="en-US" sz="1000" b="0" baseline="0" dirty="0" err="1">
                          <a:latin typeface="Comic Sans MS" pitchFamily="66" charset="0"/>
                        </a:rPr>
                        <a:t>Penyelenggaraan</a:t>
                      </a:r>
                      <a:r>
                        <a:rPr lang="en-US" sz="1000" b="0" baseline="0" dirty="0">
                          <a:latin typeface="Comic Sans MS" pitchFamily="66" charset="0"/>
                        </a:rPr>
                        <a:t> </a:t>
                      </a:r>
                      <a:r>
                        <a:rPr lang="en-US" sz="1000" b="0" baseline="0" dirty="0" err="1">
                          <a:latin typeface="Comic Sans MS" pitchFamily="66" charset="0"/>
                        </a:rPr>
                        <a:t>Urusan</a:t>
                      </a:r>
                      <a:r>
                        <a:rPr lang="en-US" sz="1000" b="0" baseline="0" dirty="0">
                          <a:latin typeface="Comic Sans MS" pitchFamily="66" charset="0"/>
                        </a:rPr>
                        <a:t> </a:t>
                      </a:r>
                      <a:r>
                        <a:rPr lang="en-US" sz="1000" b="0" baseline="0" dirty="0" err="1">
                          <a:latin typeface="Comic Sans MS" pitchFamily="66" charset="0"/>
                        </a:rPr>
                        <a:t>Ketentraman</a:t>
                      </a:r>
                      <a:r>
                        <a:rPr lang="en-US" sz="1000" b="0" baseline="0" dirty="0">
                          <a:latin typeface="Comic Sans MS" pitchFamily="66" charset="0"/>
                        </a:rPr>
                        <a:t> dan </a:t>
                      </a:r>
                      <a:r>
                        <a:rPr lang="en-US" sz="1000" b="0" baseline="0" dirty="0" err="1">
                          <a:latin typeface="Comic Sans MS" pitchFamily="66" charset="0"/>
                        </a:rPr>
                        <a:t>Ketertiban</a:t>
                      </a:r>
                      <a:r>
                        <a:rPr lang="en-US" sz="1000" b="0" baseline="0" dirty="0">
                          <a:latin typeface="Comic Sans MS" pitchFamily="66" charset="0"/>
                        </a:rPr>
                        <a:t> </a:t>
                      </a:r>
                      <a:r>
                        <a:rPr lang="en-US" sz="1000" b="0" baseline="0" dirty="0" err="1">
                          <a:latin typeface="Comic Sans MS" pitchFamily="66" charset="0"/>
                        </a:rPr>
                        <a:t>Umum</a:t>
                      </a: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latin typeface="Comic Sans MS" pitchFamily="66" charset="0"/>
                        </a:rPr>
                        <a:t>Cakupan</a:t>
                      </a:r>
                      <a:r>
                        <a:rPr lang="en-US" sz="1000" b="0" baseline="0" dirty="0">
                          <a:latin typeface="Comic Sans MS" pitchFamily="66" charset="0"/>
                        </a:rPr>
                        <a:t> </a:t>
                      </a:r>
                      <a:r>
                        <a:rPr lang="en-US" sz="1000" b="0" baseline="0" dirty="0" err="1">
                          <a:latin typeface="Comic Sans MS" pitchFamily="66" charset="0"/>
                        </a:rPr>
                        <a:t>Penyelenggaraan</a:t>
                      </a:r>
                      <a:r>
                        <a:rPr lang="en-US" sz="1000" b="0" baseline="0" dirty="0">
                          <a:latin typeface="Comic Sans MS" pitchFamily="66" charset="0"/>
                        </a:rPr>
                        <a:t> </a:t>
                      </a:r>
                      <a:r>
                        <a:rPr lang="en-US" sz="1000" b="0" baseline="0" dirty="0" err="1">
                          <a:latin typeface="Comic Sans MS" pitchFamily="66" charset="0"/>
                        </a:rPr>
                        <a:t>Urusan</a:t>
                      </a:r>
                      <a:r>
                        <a:rPr lang="en-US" sz="1000" b="0" baseline="0" dirty="0">
                          <a:latin typeface="Comic Sans MS" pitchFamily="66" charset="0"/>
                        </a:rPr>
                        <a:t> </a:t>
                      </a:r>
                      <a:r>
                        <a:rPr lang="en-US" sz="1000" b="0" baseline="0" dirty="0" err="1">
                          <a:latin typeface="Comic Sans MS" pitchFamily="66" charset="0"/>
                        </a:rPr>
                        <a:t>Pemerintahan</a:t>
                      </a:r>
                      <a:r>
                        <a:rPr lang="en-US" sz="1000" b="0" baseline="0" dirty="0">
                          <a:latin typeface="Comic Sans MS" pitchFamily="66" charset="0"/>
                        </a:rPr>
                        <a:t> </a:t>
                      </a:r>
                      <a:r>
                        <a:rPr lang="en-US" sz="1000" b="0" baseline="0" dirty="0" err="1">
                          <a:latin typeface="Comic Sans MS" pitchFamily="66" charset="0"/>
                        </a:rPr>
                        <a:t>Umum</a:t>
                      </a: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d-ID" sz="1000" b="0" dirty="0">
                        <a:latin typeface="Comic Sans MS" pitchFamily="66" charset="0"/>
                      </a:endParaRPr>
                    </a:p>
                  </a:txBody>
                  <a:tcPr>
                    <a:solidFill>
                      <a:schemeClr val="accent1">
                        <a:lumMod val="20000"/>
                        <a:lumOff val="80000"/>
                      </a:schemeClr>
                    </a:solidFill>
                  </a:tcPr>
                </a:tc>
                <a:extLst>
                  <a:ext uri="{0D108BD9-81ED-4DB2-BD59-A6C34878D82A}">
                    <a16:rowId xmlns:a16="http://schemas.microsoft.com/office/drawing/2014/main" val="10004"/>
                  </a:ext>
                </a:extLst>
              </a:tr>
            </a:tbl>
          </a:graphicData>
        </a:graphic>
      </p:graphicFrame>
      <p:sp>
        <p:nvSpPr>
          <p:cNvPr id="4" name="Arrow: Curved Right 3">
            <a:extLst>
              <a:ext uri="{FF2B5EF4-FFF2-40B4-BE49-F238E27FC236}">
                <a16:creationId xmlns:a16="http://schemas.microsoft.com/office/drawing/2014/main" id="{85161DE3-63A0-46D1-9FA8-8892A0F1C3D5}"/>
              </a:ext>
            </a:extLst>
          </p:cNvPr>
          <p:cNvSpPr/>
          <p:nvPr/>
        </p:nvSpPr>
        <p:spPr>
          <a:xfrm rot="19607000">
            <a:off x="967578" y="2386359"/>
            <a:ext cx="1079705" cy="333785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79962-7505-4F87-931B-8D7FE5164F9B}"/>
              </a:ext>
            </a:extLst>
          </p:cNvPr>
          <p:cNvSpPr>
            <a:spLocks noGrp="1"/>
          </p:cNvSpPr>
          <p:nvPr>
            <p:ph type="title"/>
          </p:nvPr>
        </p:nvSpPr>
        <p:spPr>
          <a:xfrm>
            <a:off x="467544" y="0"/>
            <a:ext cx="8208912" cy="404664"/>
          </a:xfrm>
        </p:spPr>
        <p:txBody>
          <a:bodyPr/>
          <a:lstStyle/>
          <a:p>
            <a:pPr algn="ctr"/>
            <a:br>
              <a:rPr lang="en-US" sz="1800" dirty="0"/>
            </a:br>
            <a:r>
              <a:rPr lang="en-US" sz="1800" b="1" dirty="0">
                <a:solidFill>
                  <a:srgbClr val="FF0000"/>
                </a:solidFill>
              </a:rPr>
              <a:t>CAMAT</a:t>
            </a:r>
            <a:endParaRPr lang="en-ID" sz="1800" b="1" dirty="0">
              <a:solidFill>
                <a:srgbClr val="FF0000"/>
              </a:solidFill>
            </a:endParaRPr>
          </a:p>
        </p:txBody>
      </p:sp>
      <p:graphicFrame>
        <p:nvGraphicFramePr>
          <p:cNvPr id="3" name="Table 3">
            <a:extLst>
              <a:ext uri="{FF2B5EF4-FFF2-40B4-BE49-F238E27FC236}">
                <a16:creationId xmlns:a16="http://schemas.microsoft.com/office/drawing/2014/main" id="{3BA97BDD-CB82-4049-BDA6-128F506C6CA8}"/>
              </a:ext>
            </a:extLst>
          </p:cNvPr>
          <p:cNvGraphicFramePr>
            <a:graphicFrameLocks noGrp="1"/>
          </p:cNvGraphicFramePr>
          <p:nvPr>
            <p:extLst>
              <p:ext uri="{D42A27DB-BD31-4B8C-83A1-F6EECF244321}">
                <p14:modId xmlns:p14="http://schemas.microsoft.com/office/powerpoint/2010/main" val="3603884646"/>
              </p:ext>
            </p:extLst>
          </p:nvPr>
        </p:nvGraphicFramePr>
        <p:xfrm>
          <a:off x="467544" y="1556792"/>
          <a:ext cx="8208912" cy="2387600"/>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883665101"/>
                    </a:ext>
                  </a:extLst>
                </a:gridCol>
                <a:gridCol w="2880320">
                  <a:extLst>
                    <a:ext uri="{9D8B030D-6E8A-4147-A177-3AD203B41FA5}">
                      <a16:colId xmlns:a16="http://schemas.microsoft.com/office/drawing/2014/main" val="3359031990"/>
                    </a:ext>
                  </a:extLst>
                </a:gridCol>
                <a:gridCol w="2592288">
                  <a:extLst>
                    <a:ext uri="{9D8B030D-6E8A-4147-A177-3AD203B41FA5}">
                      <a16:colId xmlns:a16="http://schemas.microsoft.com/office/drawing/2014/main" val="4224756847"/>
                    </a:ext>
                  </a:extLst>
                </a:gridCol>
              </a:tblGrid>
              <a:tr h="370840">
                <a:tc gridSpan="3">
                  <a:txBody>
                    <a:bodyPr/>
                    <a:lstStyle/>
                    <a:p>
                      <a:pPr algn="ctr"/>
                      <a:r>
                        <a:rPr lang="en-US" sz="1800" dirty="0">
                          <a:solidFill>
                            <a:srgbClr val="FF0000"/>
                          </a:solidFill>
                        </a:rPr>
                        <a:t>Kasi  </a:t>
                      </a:r>
                      <a:r>
                        <a:rPr lang="en-US" sz="1800" dirty="0" err="1">
                          <a:solidFill>
                            <a:srgbClr val="FF0000"/>
                          </a:solidFill>
                        </a:rPr>
                        <a:t>Pemerintahan</a:t>
                      </a:r>
                      <a:r>
                        <a:rPr lang="en-US" sz="1800" dirty="0">
                          <a:solidFill>
                            <a:srgbClr val="FF0000"/>
                          </a:solidFill>
                        </a:rPr>
                        <a:t> Dan </a:t>
                      </a:r>
                      <a:r>
                        <a:rPr lang="en-US" sz="1800" dirty="0" err="1">
                          <a:solidFill>
                            <a:srgbClr val="FF0000"/>
                          </a:solidFill>
                        </a:rPr>
                        <a:t>Pelayanan</a:t>
                      </a:r>
                      <a:r>
                        <a:rPr lang="en-US" sz="1800" dirty="0">
                          <a:solidFill>
                            <a:srgbClr val="FF0000"/>
                          </a:solidFill>
                        </a:rPr>
                        <a:t> Publik</a:t>
                      </a:r>
                      <a:endParaRPr lang="en-ID" sz="1800" dirty="0">
                        <a:solidFill>
                          <a:srgbClr val="FF0000"/>
                        </a:solidFill>
                      </a:endParaRPr>
                    </a:p>
                  </a:txBody>
                  <a:tcPr/>
                </a:tc>
                <a:tc hMerge="1">
                  <a:txBody>
                    <a:bodyPr/>
                    <a:lstStyle/>
                    <a:p>
                      <a:endParaRPr lang="en-ID" sz="1400" dirty="0"/>
                    </a:p>
                  </a:txBody>
                  <a:tcPr/>
                </a:tc>
                <a:tc hMerge="1">
                  <a:txBody>
                    <a:bodyPr/>
                    <a:lstStyle/>
                    <a:p>
                      <a:endParaRPr lang="en-ID" sz="1400" dirty="0"/>
                    </a:p>
                  </a:txBody>
                  <a:tcPr/>
                </a:tc>
                <a:extLst>
                  <a:ext uri="{0D108BD9-81ED-4DB2-BD59-A6C34878D82A}">
                    <a16:rowId xmlns:a16="http://schemas.microsoft.com/office/drawing/2014/main" val="3888669456"/>
                  </a:ext>
                </a:extLst>
              </a:tr>
              <a:tr h="370840">
                <a:tc>
                  <a:txBody>
                    <a:bodyPr/>
                    <a:lstStyle/>
                    <a:p>
                      <a:pPr algn="ctr"/>
                      <a:r>
                        <a:rPr lang="en-US" sz="1400" b="1" dirty="0" err="1"/>
                        <a:t>Kegiatan</a:t>
                      </a:r>
                      <a:endParaRPr lang="en-ID" sz="1400" b="1" dirty="0"/>
                    </a:p>
                  </a:txBody>
                  <a:tcPr/>
                </a:tc>
                <a:tc>
                  <a:txBody>
                    <a:bodyPr/>
                    <a:lstStyle/>
                    <a:p>
                      <a:pPr algn="ctr"/>
                      <a:r>
                        <a:rPr lang="en-US" sz="1400" b="1" dirty="0" err="1"/>
                        <a:t>Indikator</a:t>
                      </a:r>
                      <a:endParaRPr lang="en-ID" sz="1400" b="1" dirty="0"/>
                    </a:p>
                  </a:txBody>
                  <a:tcPr/>
                </a:tc>
                <a:tc>
                  <a:txBody>
                    <a:bodyPr/>
                    <a:lstStyle/>
                    <a:p>
                      <a:pPr algn="ctr"/>
                      <a:r>
                        <a:rPr lang="en-US" sz="1400" b="1" dirty="0"/>
                        <a:t>Target / (%)</a:t>
                      </a:r>
                      <a:endParaRPr lang="en-ID" sz="1400" b="1" dirty="0"/>
                    </a:p>
                  </a:txBody>
                  <a:tcPr/>
                </a:tc>
                <a:extLst>
                  <a:ext uri="{0D108BD9-81ED-4DB2-BD59-A6C34878D82A}">
                    <a16:rowId xmlns:a16="http://schemas.microsoft.com/office/drawing/2014/main" val="899749343"/>
                  </a:ext>
                </a:extLst>
              </a:tr>
              <a:tr h="370840">
                <a:tc>
                  <a:txBody>
                    <a:bodyPr/>
                    <a:lstStyle/>
                    <a:p>
                      <a:pPr algn="l" fontAlgn="t"/>
                      <a:r>
                        <a:rPr lang="en-ID" sz="1200" b="0" i="0" u="none" strike="noStrike" dirty="0" err="1">
                          <a:solidFill>
                            <a:srgbClr val="000000"/>
                          </a:solidFill>
                          <a:effectLst/>
                          <a:latin typeface="Comic Sans MS" panose="030F0702030302020204" pitchFamily="66" charset="0"/>
                          <a:cs typeface="Calibri" panose="020F0502020204030204" pitchFamily="34" charset="0"/>
                        </a:rPr>
                        <a:t>Penyelenggaraan</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Urusan</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Pemerintahan</a:t>
                      </a:r>
                      <a:r>
                        <a:rPr lang="en-ID" sz="1200" b="0" i="0" u="none" strike="noStrike" dirty="0">
                          <a:solidFill>
                            <a:srgbClr val="000000"/>
                          </a:solidFill>
                          <a:effectLst/>
                          <a:latin typeface="Comic Sans MS" panose="030F0702030302020204" pitchFamily="66" charset="0"/>
                          <a:cs typeface="Calibri" panose="020F0502020204030204" pitchFamily="34" charset="0"/>
                        </a:rPr>
                        <a:t> yang </a:t>
                      </a:r>
                      <a:r>
                        <a:rPr lang="en-ID" sz="1200" b="0" i="0" u="none" strike="noStrike" dirty="0" err="1">
                          <a:solidFill>
                            <a:srgbClr val="000000"/>
                          </a:solidFill>
                          <a:effectLst/>
                          <a:latin typeface="Comic Sans MS" panose="030F0702030302020204" pitchFamily="66" charset="0"/>
                          <a:cs typeface="Calibri" panose="020F0502020204030204" pitchFamily="34" charset="0"/>
                        </a:rPr>
                        <a:t>Tidak</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Dilaksanakan</a:t>
                      </a:r>
                      <a:r>
                        <a:rPr lang="en-ID" sz="1200" b="0" i="0" u="none" strike="noStrike" dirty="0">
                          <a:solidFill>
                            <a:srgbClr val="000000"/>
                          </a:solidFill>
                          <a:effectLst/>
                          <a:latin typeface="Comic Sans MS" panose="030F0702030302020204" pitchFamily="66" charset="0"/>
                          <a:cs typeface="Calibri" panose="020F0502020204030204" pitchFamily="34" charset="0"/>
                        </a:rPr>
                        <a:t> oleh Unit </a:t>
                      </a:r>
                      <a:r>
                        <a:rPr lang="en-ID" sz="1200" b="0" i="0" u="none" strike="noStrike" dirty="0" err="1">
                          <a:solidFill>
                            <a:srgbClr val="000000"/>
                          </a:solidFill>
                          <a:effectLst/>
                          <a:latin typeface="Comic Sans MS" panose="030F0702030302020204" pitchFamily="66" charset="0"/>
                          <a:cs typeface="Calibri" panose="020F0502020204030204" pitchFamily="34" charset="0"/>
                        </a:rPr>
                        <a:t>Kerja</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Perangkat</a:t>
                      </a:r>
                      <a:r>
                        <a:rPr lang="en-ID" sz="1200" b="0" i="0" u="none" strike="noStrike" dirty="0">
                          <a:solidFill>
                            <a:srgbClr val="000000"/>
                          </a:solidFill>
                          <a:effectLst/>
                          <a:latin typeface="Comic Sans MS" panose="030F0702030302020204" pitchFamily="66" charset="0"/>
                          <a:cs typeface="Calibri" panose="020F0502020204030204" pitchFamily="34" charset="0"/>
                        </a:rPr>
                        <a:t> Daerah yang Ada di </a:t>
                      </a:r>
                      <a:r>
                        <a:rPr lang="en-ID" sz="1200" b="0" i="0" u="none" strike="noStrike" dirty="0" err="1">
                          <a:solidFill>
                            <a:srgbClr val="000000"/>
                          </a:solidFill>
                          <a:effectLst/>
                          <a:latin typeface="Comic Sans MS" panose="030F0702030302020204" pitchFamily="66" charset="0"/>
                          <a:cs typeface="Calibri" panose="020F0502020204030204" pitchFamily="34" charset="0"/>
                        </a:rPr>
                        <a:t>Kecamatan</a:t>
                      </a:r>
                      <a:endParaRPr lang="en-ID" sz="1200" b="0" i="0" u="none" strike="noStrike" dirty="0">
                        <a:solidFill>
                          <a:srgbClr val="000000"/>
                        </a:solidFill>
                        <a:effectLst/>
                        <a:latin typeface="Comic Sans MS" panose="030F0702030302020204" pitchFamily="66" charset="0"/>
                        <a:cs typeface="Calibri" panose="020F0502020204030204" pitchFamily="34" charset="0"/>
                      </a:endParaRPr>
                    </a:p>
                    <a:p>
                      <a:pPr algn="l" fontAlgn="t"/>
                      <a:endParaRPr lang="en-ID" sz="1200" b="0" i="0" u="none" strike="noStrike" dirty="0">
                        <a:solidFill>
                          <a:srgbClr val="000000"/>
                        </a:solidFill>
                        <a:effectLst/>
                        <a:latin typeface="Comic Sans MS" panose="030F0702030302020204" pitchFamily="66" charset="0"/>
                        <a:cs typeface="Calibri" panose="020F0502020204030204" pitchFamily="34" charset="0"/>
                      </a:endParaRPr>
                    </a:p>
                  </a:txBody>
                  <a:tcPr marL="0" marR="0" marT="0" marB="0"/>
                </a:tc>
                <a:tc>
                  <a:txBody>
                    <a:bodyPr/>
                    <a:lstStyle/>
                    <a:p>
                      <a:pPr algn="l" fontAlgn="t"/>
                      <a:r>
                        <a:rPr lang="en-ID" sz="1200" b="0" i="0" u="none" strike="noStrike">
                          <a:solidFill>
                            <a:srgbClr val="000000"/>
                          </a:solidFill>
                          <a:effectLst/>
                          <a:latin typeface="Comic Sans MS" panose="030F0702030302020204" pitchFamily="66" charset="0"/>
                        </a:rPr>
                        <a:t>Persentase Penyelenggaraan Kegiatan Pemerintahan di Tingkat Kecamatan </a:t>
                      </a:r>
                      <a:endParaRPr lang="en-ID" sz="1200" b="0" i="0" u="none" strike="noStrike" dirty="0">
                        <a:solidFill>
                          <a:srgbClr val="000000"/>
                        </a:solidFill>
                        <a:effectLst/>
                        <a:latin typeface="Comic Sans MS" panose="030F0702030302020204" pitchFamily="66" charset="0"/>
                      </a:endParaRPr>
                    </a:p>
                  </a:txBody>
                  <a:tcPr marL="0" marR="0" marT="0" marB="0"/>
                </a:tc>
                <a:tc>
                  <a:txBody>
                    <a:bodyPr/>
                    <a:lstStyle/>
                    <a:p>
                      <a:pPr algn="ctr"/>
                      <a:r>
                        <a:rPr lang="en-US" sz="1400"/>
                        <a:t>100</a:t>
                      </a:r>
                      <a:endParaRPr lang="en-ID" sz="1400" dirty="0"/>
                    </a:p>
                  </a:txBody>
                  <a:tcPr/>
                </a:tc>
                <a:extLst>
                  <a:ext uri="{0D108BD9-81ED-4DB2-BD59-A6C34878D82A}">
                    <a16:rowId xmlns:a16="http://schemas.microsoft.com/office/drawing/2014/main" val="3450954687"/>
                  </a:ext>
                </a:extLst>
              </a:tr>
              <a:tr h="370840">
                <a:tc>
                  <a:txBody>
                    <a:bodyPr/>
                    <a:lstStyle/>
                    <a:p>
                      <a:pPr algn="l" fontAlgn="t"/>
                      <a:r>
                        <a:rPr lang="fi-FI" sz="1200" b="0" i="0" u="none" strike="noStrike">
                          <a:solidFill>
                            <a:srgbClr val="000000"/>
                          </a:solidFill>
                          <a:effectLst/>
                          <a:latin typeface="Comic Sans MS" panose="030F0702030302020204" pitchFamily="66" charset="0"/>
                        </a:rPr>
                        <a:t>Pelaksanaan Urusan Pemerintahan yang Dilimpahkan kepada Camat</a:t>
                      </a:r>
                      <a:endParaRPr lang="fi-FI" sz="1200" b="0" i="0" u="none" strike="noStrike" dirty="0">
                        <a:solidFill>
                          <a:srgbClr val="000000"/>
                        </a:solidFill>
                        <a:effectLst/>
                        <a:latin typeface="Comic Sans MS" panose="030F0702030302020204" pitchFamily="66" charset="0"/>
                      </a:endParaRPr>
                    </a:p>
                  </a:txBody>
                  <a:tcPr marL="0" marR="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Persentase Pemerintahan yang lunas bayar PBB</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D" sz="1400" dirty="0"/>
                    </a:p>
                  </a:txBody>
                  <a:tcPr/>
                </a:tc>
                <a:tc>
                  <a:txBody>
                    <a:bodyPr/>
                    <a:lstStyle/>
                    <a:p>
                      <a:pPr algn="ctr"/>
                      <a:r>
                        <a:rPr lang="en-US" sz="1400" dirty="0"/>
                        <a:t>95</a:t>
                      </a:r>
                    </a:p>
                    <a:p>
                      <a:pPr algn="ctr"/>
                      <a:endParaRPr lang="en-US" sz="1400" dirty="0"/>
                    </a:p>
                    <a:p>
                      <a:pPr algn="ctr"/>
                      <a:endParaRPr lang="en-US" sz="1400" dirty="0"/>
                    </a:p>
                  </a:txBody>
                  <a:tcPr/>
                </a:tc>
                <a:extLst>
                  <a:ext uri="{0D108BD9-81ED-4DB2-BD59-A6C34878D82A}">
                    <a16:rowId xmlns:a16="http://schemas.microsoft.com/office/drawing/2014/main" val="1589315179"/>
                  </a:ext>
                </a:extLst>
              </a:tr>
            </a:tbl>
          </a:graphicData>
        </a:graphic>
      </p:graphicFrame>
      <p:sp>
        <p:nvSpPr>
          <p:cNvPr id="4" name="Arrow: Down 3">
            <a:extLst>
              <a:ext uri="{FF2B5EF4-FFF2-40B4-BE49-F238E27FC236}">
                <a16:creationId xmlns:a16="http://schemas.microsoft.com/office/drawing/2014/main" id="{97D2BF7E-030F-4477-A415-FB3476A73138}"/>
              </a:ext>
            </a:extLst>
          </p:cNvPr>
          <p:cNvSpPr/>
          <p:nvPr/>
        </p:nvSpPr>
        <p:spPr>
          <a:xfrm flipH="1">
            <a:off x="4338408" y="693041"/>
            <a:ext cx="467183" cy="6944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4225510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D4ADC-1C62-4B7E-8932-979F36250804}"/>
              </a:ext>
            </a:extLst>
          </p:cNvPr>
          <p:cNvSpPr>
            <a:spLocks noGrp="1"/>
          </p:cNvSpPr>
          <p:nvPr>
            <p:ph type="title"/>
          </p:nvPr>
        </p:nvSpPr>
        <p:spPr>
          <a:xfrm>
            <a:off x="1044310" y="1149032"/>
            <a:ext cx="7055380" cy="512480"/>
          </a:xfrm>
        </p:spPr>
        <p:txBody>
          <a:bodyPr/>
          <a:lstStyle/>
          <a:p>
            <a:pPr algn="ctr"/>
            <a:r>
              <a:rPr lang="en-US" sz="1800" b="1" dirty="0">
                <a:solidFill>
                  <a:srgbClr val="FF0000"/>
                </a:solidFill>
              </a:rPr>
              <a:t>KASI PEMBERDAYAAN MASYARAKAT DESA</a:t>
            </a:r>
            <a:endParaRPr lang="en-ID" sz="1800" b="1" dirty="0">
              <a:solidFill>
                <a:srgbClr val="FF0000"/>
              </a:solidFill>
            </a:endParaRPr>
          </a:p>
        </p:txBody>
      </p:sp>
      <p:graphicFrame>
        <p:nvGraphicFramePr>
          <p:cNvPr id="4" name="Table 4">
            <a:extLst>
              <a:ext uri="{FF2B5EF4-FFF2-40B4-BE49-F238E27FC236}">
                <a16:creationId xmlns:a16="http://schemas.microsoft.com/office/drawing/2014/main" id="{BE47BC49-1F08-4CFE-898E-7AAA68E61D33}"/>
              </a:ext>
            </a:extLst>
          </p:cNvPr>
          <p:cNvGraphicFramePr>
            <a:graphicFrameLocks noGrp="1"/>
          </p:cNvGraphicFramePr>
          <p:nvPr>
            <p:ph idx="1"/>
            <p:extLst>
              <p:ext uri="{D42A27DB-BD31-4B8C-83A1-F6EECF244321}">
                <p14:modId xmlns:p14="http://schemas.microsoft.com/office/powerpoint/2010/main" val="424278689"/>
              </p:ext>
            </p:extLst>
          </p:nvPr>
        </p:nvGraphicFramePr>
        <p:xfrm>
          <a:off x="1517116" y="1772816"/>
          <a:ext cx="6596334" cy="1767840"/>
        </p:xfrm>
        <a:graphic>
          <a:graphicData uri="http://schemas.openxmlformats.org/drawingml/2006/table">
            <a:tbl>
              <a:tblPr firstRow="1" bandRow="1">
                <a:tableStyleId>{5C22544A-7EE6-4342-B048-85BDC9FD1C3A}</a:tableStyleId>
              </a:tblPr>
              <a:tblGrid>
                <a:gridCol w="1772264">
                  <a:extLst>
                    <a:ext uri="{9D8B030D-6E8A-4147-A177-3AD203B41FA5}">
                      <a16:colId xmlns:a16="http://schemas.microsoft.com/office/drawing/2014/main" val="4280433218"/>
                    </a:ext>
                  </a:extLst>
                </a:gridCol>
                <a:gridCol w="2429943">
                  <a:extLst>
                    <a:ext uri="{9D8B030D-6E8A-4147-A177-3AD203B41FA5}">
                      <a16:colId xmlns:a16="http://schemas.microsoft.com/office/drawing/2014/main" val="2262918599"/>
                    </a:ext>
                  </a:extLst>
                </a:gridCol>
                <a:gridCol w="2394127">
                  <a:extLst>
                    <a:ext uri="{9D8B030D-6E8A-4147-A177-3AD203B41FA5}">
                      <a16:colId xmlns:a16="http://schemas.microsoft.com/office/drawing/2014/main" val="3851150446"/>
                    </a:ext>
                  </a:extLst>
                </a:gridCol>
              </a:tblGrid>
              <a:tr h="242093">
                <a:tc>
                  <a:txBody>
                    <a:bodyPr/>
                    <a:lstStyle/>
                    <a:p>
                      <a:pPr algn="ctr"/>
                      <a:r>
                        <a:rPr lang="en-US" sz="1400" dirty="0" err="1">
                          <a:solidFill>
                            <a:schemeClr val="bg1"/>
                          </a:solidFill>
                        </a:rPr>
                        <a:t>Kegiatan</a:t>
                      </a:r>
                      <a:endParaRPr lang="en-ID" sz="1400" dirty="0">
                        <a:solidFill>
                          <a:schemeClr val="bg1"/>
                        </a:solidFill>
                      </a:endParaRPr>
                    </a:p>
                  </a:txBody>
                  <a:tcPr/>
                </a:tc>
                <a:tc>
                  <a:txBody>
                    <a:bodyPr/>
                    <a:lstStyle/>
                    <a:p>
                      <a:pPr algn="ctr"/>
                      <a:r>
                        <a:rPr lang="en-US" sz="1400" dirty="0" err="1">
                          <a:solidFill>
                            <a:schemeClr val="bg1"/>
                          </a:solidFill>
                        </a:rPr>
                        <a:t>Indikator</a:t>
                      </a:r>
                      <a:endParaRPr lang="en-ID" sz="1400" dirty="0">
                        <a:solidFill>
                          <a:schemeClr val="bg1"/>
                        </a:solidFill>
                      </a:endParaRPr>
                    </a:p>
                  </a:txBody>
                  <a:tcPr/>
                </a:tc>
                <a:tc>
                  <a:txBody>
                    <a:bodyPr/>
                    <a:lstStyle/>
                    <a:p>
                      <a:pPr algn="ctr"/>
                      <a:r>
                        <a:rPr lang="en-US" sz="1400" dirty="0">
                          <a:solidFill>
                            <a:schemeClr val="bg1"/>
                          </a:solidFill>
                        </a:rPr>
                        <a:t>Target (%)</a:t>
                      </a:r>
                      <a:endParaRPr lang="en-ID" sz="1400" dirty="0">
                        <a:solidFill>
                          <a:schemeClr val="bg1"/>
                        </a:solidFill>
                      </a:endParaRPr>
                    </a:p>
                  </a:txBody>
                  <a:tcPr/>
                </a:tc>
                <a:extLst>
                  <a:ext uri="{0D108BD9-81ED-4DB2-BD59-A6C34878D82A}">
                    <a16:rowId xmlns:a16="http://schemas.microsoft.com/office/drawing/2014/main" val="577203425"/>
                  </a:ext>
                </a:extLst>
              </a:tr>
              <a:tr h="895412">
                <a:tc>
                  <a:txBody>
                    <a:bodyPr/>
                    <a:lstStyle/>
                    <a:p>
                      <a:pPr algn="l" fontAlgn="t"/>
                      <a:r>
                        <a:rPr lang="en-ID" sz="1400" b="0" i="0" u="none" strike="noStrike" dirty="0" err="1">
                          <a:solidFill>
                            <a:srgbClr val="000000"/>
                          </a:solidFill>
                          <a:effectLst/>
                          <a:latin typeface="Comic Sans MS" panose="030F0702030302020204" pitchFamily="66" charset="0"/>
                        </a:rPr>
                        <a:t>Koordinasi</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Kegiatan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Pemberdayaan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Desa</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Penyelenggaraan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Penunjang</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Kesejahteraan</a:t>
                      </a:r>
                      <a:r>
                        <a:rPr lang="en-ID" sz="1400" b="0" i="0" u="none" strike="noStrike" dirty="0">
                          <a:solidFill>
                            <a:srgbClr val="000000"/>
                          </a:solidFill>
                          <a:effectLst/>
                          <a:latin typeface="Comic Sans MS" panose="030F0702030302020204" pitchFamily="66" charset="0"/>
                        </a:rPr>
                        <a:t> Masyarakat yang </a:t>
                      </a:r>
                      <a:r>
                        <a:rPr lang="en-ID" sz="1400" b="0" i="0" u="none" strike="noStrike" dirty="0" err="1">
                          <a:solidFill>
                            <a:srgbClr val="000000"/>
                          </a:solidFill>
                          <a:effectLst/>
                          <a:latin typeface="Comic Sans MS" panose="030F0702030302020204" pitchFamily="66" charset="0"/>
                        </a:rPr>
                        <a:t>ditangani</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ctr"/>
                      <a:r>
                        <a:rPr lang="en-US" sz="1400" dirty="0">
                          <a:solidFill>
                            <a:schemeClr val="bg1"/>
                          </a:solidFill>
                        </a:rPr>
                        <a:t>100</a:t>
                      </a:r>
                    </a:p>
                    <a:p>
                      <a:pPr algn="ctr"/>
                      <a:endParaRPr lang="en-US" sz="1400" dirty="0">
                        <a:solidFill>
                          <a:schemeClr val="bg1"/>
                        </a:solidFill>
                      </a:endParaRPr>
                    </a:p>
                    <a:p>
                      <a:pPr algn="ctr"/>
                      <a:endParaRPr lang="en-US" sz="1400" dirty="0">
                        <a:solidFill>
                          <a:schemeClr val="bg1"/>
                        </a:solidFill>
                      </a:endParaRPr>
                    </a:p>
                    <a:p>
                      <a:pPr algn="ctr"/>
                      <a:endParaRPr lang="en-US" sz="1400" dirty="0">
                        <a:solidFill>
                          <a:schemeClr val="bg1"/>
                        </a:solidFill>
                      </a:endParaRPr>
                    </a:p>
                    <a:p>
                      <a:pPr algn="ctr"/>
                      <a:endParaRPr lang="en-US" sz="1400" dirty="0">
                        <a:solidFill>
                          <a:schemeClr val="bg1"/>
                        </a:solidFill>
                      </a:endParaRPr>
                    </a:p>
                  </a:txBody>
                  <a:tcPr/>
                </a:tc>
                <a:extLst>
                  <a:ext uri="{0D108BD9-81ED-4DB2-BD59-A6C34878D82A}">
                    <a16:rowId xmlns:a16="http://schemas.microsoft.com/office/drawing/2014/main" val="2846593236"/>
                  </a:ext>
                </a:extLst>
              </a:tr>
              <a:tr h="242093">
                <a:tc>
                  <a:txBody>
                    <a:bodyPr/>
                    <a:lstStyle/>
                    <a:p>
                      <a:pPr algn="just"/>
                      <a:endParaRPr lang="en-ID" sz="1400">
                        <a:solidFill>
                          <a:schemeClr val="bg1"/>
                        </a:solidFill>
                      </a:endParaRPr>
                    </a:p>
                  </a:txBody>
                  <a:tcPr/>
                </a:tc>
                <a:tc>
                  <a:txBody>
                    <a:bodyPr/>
                    <a:lstStyle/>
                    <a:p>
                      <a:pPr algn="just"/>
                      <a:endParaRPr lang="en-ID" sz="1400">
                        <a:solidFill>
                          <a:schemeClr val="bg1"/>
                        </a:solidFill>
                      </a:endParaRPr>
                    </a:p>
                  </a:txBody>
                  <a:tcPr/>
                </a:tc>
                <a:tc>
                  <a:txBody>
                    <a:bodyPr/>
                    <a:lstStyle/>
                    <a:p>
                      <a:pPr algn="just"/>
                      <a:endParaRPr lang="en-ID" sz="1400" dirty="0">
                        <a:solidFill>
                          <a:schemeClr val="bg1"/>
                        </a:solidFill>
                      </a:endParaRPr>
                    </a:p>
                  </a:txBody>
                  <a:tcPr/>
                </a:tc>
                <a:extLst>
                  <a:ext uri="{0D108BD9-81ED-4DB2-BD59-A6C34878D82A}">
                    <a16:rowId xmlns:a16="http://schemas.microsoft.com/office/drawing/2014/main" val="1998195403"/>
                  </a:ext>
                </a:extLst>
              </a:tr>
            </a:tbl>
          </a:graphicData>
        </a:graphic>
      </p:graphicFrame>
    </p:spTree>
    <p:extLst>
      <p:ext uri="{BB962C8B-B14F-4D97-AF65-F5344CB8AC3E}">
        <p14:creationId xmlns:p14="http://schemas.microsoft.com/office/powerpoint/2010/main" val="3017140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15F0C-207D-4DCE-B1E1-783B890583FC}"/>
              </a:ext>
            </a:extLst>
          </p:cNvPr>
          <p:cNvSpPr>
            <a:spLocks noGrp="1"/>
          </p:cNvSpPr>
          <p:nvPr>
            <p:ph type="title"/>
          </p:nvPr>
        </p:nvSpPr>
        <p:spPr>
          <a:xfrm>
            <a:off x="467544" y="15196"/>
            <a:ext cx="7055380" cy="311986"/>
          </a:xfrm>
        </p:spPr>
        <p:txBody>
          <a:bodyPr/>
          <a:lstStyle/>
          <a:p>
            <a:r>
              <a:rPr lang="en-US" sz="1800" b="1" dirty="0" err="1">
                <a:solidFill>
                  <a:srgbClr val="00B0F0"/>
                </a:solidFill>
              </a:rPr>
              <a:t>Lanjutan</a:t>
            </a:r>
            <a:r>
              <a:rPr lang="en-US" sz="1800" b="1" dirty="0">
                <a:solidFill>
                  <a:srgbClr val="00B0F0"/>
                </a:solidFill>
              </a:rPr>
              <a:t>…….</a:t>
            </a:r>
            <a:endParaRPr lang="en-ID" sz="1800" b="1" dirty="0">
              <a:solidFill>
                <a:srgbClr val="00B0F0"/>
              </a:solidFill>
            </a:endParaRPr>
          </a:p>
        </p:txBody>
      </p:sp>
      <p:graphicFrame>
        <p:nvGraphicFramePr>
          <p:cNvPr id="3" name="Table 3">
            <a:extLst>
              <a:ext uri="{FF2B5EF4-FFF2-40B4-BE49-F238E27FC236}">
                <a16:creationId xmlns:a16="http://schemas.microsoft.com/office/drawing/2014/main" id="{BD0E03C4-D8B7-414D-AA81-2DF2DE4EE0F0}"/>
              </a:ext>
            </a:extLst>
          </p:cNvPr>
          <p:cNvGraphicFramePr>
            <a:graphicFrameLocks noGrp="1"/>
          </p:cNvGraphicFramePr>
          <p:nvPr>
            <p:extLst>
              <p:ext uri="{D42A27DB-BD31-4B8C-83A1-F6EECF244321}">
                <p14:modId xmlns:p14="http://schemas.microsoft.com/office/powerpoint/2010/main" val="885490980"/>
              </p:ext>
            </p:extLst>
          </p:nvPr>
        </p:nvGraphicFramePr>
        <p:xfrm>
          <a:off x="491814" y="791022"/>
          <a:ext cx="8160372" cy="1582763"/>
        </p:xfrm>
        <a:graphic>
          <a:graphicData uri="http://schemas.openxmlformats.org/drawingml/2006/table">
            <a:tbl>
              <a:tblPr firstRow="1" bandRow="1">
                <a:tableStyleId>{5C22544A-7EE6-4342-B048-85BDC9FD1C3A}</a:tableStyleId>
              </a:tblPr>
              <a:tblGrid>
                <a:gridCol w="2720124">
                  <a:extLst>
                    <a:ext uri="{9D8B030D-6E8A-4147-A177-3AD203B41FA5}">
                      <a16:colId xmlns:a16="http://schemas.microsoft.com/office/drawing/2014/main" val="1008659688"/>
                    </a:ext>
                  </a:extLst>
                </a:gridCol>
                <a:gridCol w="2720124">
                  <a:extLst>
                    <a:ext uri="{9D8B030D-6E8A-4147-A177-3AD203B41FA5}">
                      <a16:colId xmlns:a16="http://schemas.microsoft.com/office/drawing/2014/main" val="22234038"/>
                    </a:ext>
                  </a:extLst>
                </a:gridCol>
                <a:gridCol w="2720124">
                  <a:extLst>
                    <a:ext uri="{9D8B030D-6E8A-4147-A177-3AD203B41FA5}">
                      <a16:colId xmlns:a16="http://schemas.microsoft.com/office/drawing/2014/main" val="231948454"/>
                    </a:ext>
                  </a:extLst>
                </a:gridCol>
              </a:tblGrid>
              <a:tr h="303702">
                <a:tc gridSpan="3">
                  <a:txBody>
                    <a:bodyPr/>
                    <a:lstStyle/>
                    <a:p>
                      <a:pPr algn="ctr"/>
                      <a:r>
                        <a:rPr lang="en-US" sz="1800" dirty="0">
                          <a:solidFill>
                            <a:schemeClr val="bg2"/>
                          </a:solidFill>
                        </a:rPr>
                        <a:t>Kasi </a:t>
                      </a:r>
                      <a:r>
                        <a:rPr lang="en-US" sz="1800" dirty="0" err="1">
                          <a:solidFill>
                            <a:schemeClr val="bg2"/>
                          </a:solidFill>
                        </a:rPr>
                        <a:t>Pembinaan</a:t>
                      </a:r>
                      <a:r>
                        <a:rPr lang="en-US" sz="1800" dirty="0">
                          <a:solidFill>
                            <a:schemeClr val="bg2"/>
                          </a:solidFill>
                        </a:rPr>
                        <a:t> dan </a:t>
                      </a:r>
                      <a:r>
                        <a:rPr lang="en-US" sz="1800" dirty="0" err="1">
                          <a:solidFill>
                            <a:schemeClr val="bg2"/>
                          </a:solidFill>
                        </a:rPr>
                        <a:t>Pengawasan</a:t>
                      </a:r>
                      <a:r>
                        <a:rPr lang="en-US" sz="1800" dirty="0">
                          <a:solidFill>
                            <a:schemeClr val="bg2"/>
                          </a:solidFill>
                        </a:rPr>
                        <a:t> </a:t>
                      </a:r>
                      <a:r>
                        <a:rPr lang="en-US" sz="1800" dirty="0" err="1">
                          <a:solidFill>
                            <a:schemeClr val="bg2"/>
                          </a:solidFill>
                        </a:rPr>
                        <a:t>Pemerintahan</a:t>
                      </a:r>
                      <a:r>
                        <a:rPr lang="en-US" sz="1800" dirty="0">
                          <a:solidFill>
                            <a:schemeClr val="bg2"/>
                          </a:solidFill>
                        </a:rPr>
                        <a:t> </a:t>
                      </a:r>
                      <a:r>
                        <a:rPr lang="en-US" sz="1800" dirty="0" err="1">
                          <a:solidFill>
                            <a:schemeClr val="bg2"/>
                          </a:solidFill>
                        </a:rPr>
                        <a:t>Desa</a:t>
                      </a:r>
                      <a:endParaRPr lang="en-ID" sz="1800" dirty="0">
                        <a:solidFill>
                          <a:schemeClr val="bg2"/>
                        </a:solidFill>
                      </a:endParaRPr>
                    </a:p>
                  </a:txBody>
                  <a:tcPr>
                    <a:solidFill>
                      <a:schemeClr val="accent5">
                        <a:lumMod val="60000"/>
                        <a:lumOff val="40000"/>
                      </a:schemeClr>
                    </a:solidFill>
                  </a:tcPr>
                </a:tc>
                <a:tc hMerge="1">
                  <a:txBody>
                    <a:bodyPr/>
                    <a:lstStyle/>
                    <a:p>
                      <a:endParaRPr lang="en-ID" sz="1800" dirty="0"/>
                    </a:p>
                  </a:txBody>
                  <a:tcPr/>
                </a:tc>
                <a:tc hMerge="1">
                  <a:txBody>
                    <a:bodyPr/>
                    <a:lstStyle/>
                    <a:p>
                      <a:endParaRPr lang="en-ID" sz="1800" dirty="0"/>
                    </a:p>
                  </a:txBody>
                  <a:tcPr/>
                </a:tc>
                <a:extLst>
                  <a:ext uri="{0D108BD9-81ED-4DB2-BD59-A6C34878D82A}">
                    <a16:rowId xmlns:a16="http://schemas.microsoft.com/office/drawing/2014/main" val="1416856193"/>
                  </a:ext>
                </a:extLst>
              </a:tr>
              <a:tr h="264528">
                <a:tc>
                  <a:txBody>
                    <a:bodyPr/>
                    <a:lstStyle/>
                    <a:p>
                      <a:pPr algn="ctr"/>
                      <a:r>
                        <a:rPr lang="en-US" sz="1400" b="1" dirty="0" err="1"/>
                        <a:t>Kegiatan</a:t>
                      </a:r>
                      <a:endParaRPr lang="en-ID" sz="1400" b="1" dirty="0"/>
                    </a:p>
                  </a:txBody>
                  <a:tcPr/>
                </a:tc>
                <a:tc>
                  <a:txBody>
                    <a:bodyPr/>
                    <a:lstStyle/>
                    <a:p>
                      <a:pPr algn="ctr"/>
                      <a:r>
                        <a:rPr lang="en-US" sz="1400" b="1" dirty="0" err="1"/>
                        <a:t>Indikator</a:t>
                      </a:r>
                      <a:endParaRPr lang="en-ID" sz="1400" b="1" dirty="0"/>
                    </a:p>
                  </a:txBody>
                  <a:tcPr/>
                </a:tc>
                <a:tc>
                  <a:txBody>
                    <a:bodyPr/>
                    <a:lstStyle/>
                    <a:p>
                      <a:pPr algn="ctr"/>
                      <a:r>
                        <a:rPr lang="en-US" sz="1400" b="1" dirty="0"/>
                        <a:t>Target / (%)</a:t>
                      </a:r>
                      <a:endParaRPr lang="en-ID" sz="1400" b="1" dirty="0"/>
                    </a:p>
                  </a:txBody>
                  <a:tcPr/>
                </a:tc>
                <a:extLst>
                  <a:ext uri="{0D108BD9-81ED-4DB2-BD59-A6C34878D82A}">
                    <a16:rowId xmlns:a16="http://schemas.microsoft.com/office/drawing/2014/main" val="2364492906"/>
                  </a:ext>
                </a:extLst>
              </a:tr>
              <a:tr h="607403">
                <a:tc>
                  <a:txBody>
                    <a:bodyPr/>
                    <a:lstStyle/>
                    <a:p>
                      <a:pPr algn="l" fontAlgn="t"/>
                      <a:r>
                        <a:rPr lang="en-ID" sz="1200" b="0" i="0" u="none" strike="noStrike" dirty="0" err="1">
                          <a:solidFill>
                            <a:srgbClr val="000000"/>
                          </a:solidFill>
                          <a:effectLst/>
                          <a:latin typeface="Comic Sans MS" panose="030F0702030302020204" pitchFamily="66" charset="0"/>
                        </a:rPr>
                        <a:t>Fasilitasi</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Rekomendasi</a:t>
                      </a:r>
                      <a:r>
                        <a:rPr lang="en-ID" sz="1200" b="0" i="0" u="none" strike="noStrike" dirty="0">
                          <a:solidFill>
                            <a:srgbClr val="000000"/>
                          </a:solidFill>
                          <a:effectLst/>
                          <a:latin typeface="Comic Sans MS" panose="030F0702030302020204" pitchFamily="66" charset="0"/>
                        </a:rPr>
                        <a:t> dan </a:t>
                      </a:r>
                      <a:r>
                        <a:rPr lang="en-ID" sz="1200" b="0" i="0" u="none" strike="noStrike" dirty="0" err="1">
                          <a:solidFill>
                            <a:srgbClr val="000000"/>
                          </a:solidFill>
                          <a:effectLst/>
                          <a:latin typeface="Comic Sans MS" panose="030F0702030302020204" pitchFamily="66" charset="0"/>
                        </a:rPr>
                        <a:t>Koordinasi</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Pembinaan</a:t>
                      </a:r>
                      <a:r>
                        <a:rPr lang="en-ID" sz="1200" b="0" i="0" u="none" strike="noStrike" dirty="0">
                          <a:solidFill>
                            <a:srgbClr val="000000"/>
                          </a:solidFill>
                          <a:effectLst/>
                          <a:latin typeface="Comic Sans MS" panose="030F0702030302020204" pitchFamily="66" charset="0"/>
                        </a:rPr>
                        <a:t> dan </a:t>
                      </a:r>
                      <a:r>
                        <a:rPr lang="en-ID" sz="1200" b="0" i="0" u="none" strike="noStrike" dirty="0" err="1">
                          <a:solidFill>
                            <a:srgbClr val="000000"/>
                          </a:solidFill>
                          <a:effectLst/>
                          <a:latin typeface="Comic Sans MS" panose="030F0702030302020204" pitchFamily="66" charset="0"/>
                        </a:rPr>
                        <a:t>Pengawasan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Pemerintahan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Desa</a:t>
                      </a:r>
                      <a:endParaRPr lang="en-ID" sz="1200" b="0" i="0" u="none" strike="noStrike" dirty="0">
                        <a:solidFill>
                          <a:srgbClr val="000000"/>
                        </a:solidFill>
                        <a:effectLst/>
                        <a:latin typeface="Comic Sans MS" panose="030F0702030302020204" pitchFamily="66" charset="0"/>
                      </a:endParaRPr>
                    </a:p>
                  </a:txBody>
                  <a:tcPr marL="0" marR="0" marT="0" marB="0"/>
                </a:tc>
                <a:tc>
                  <a:txBody>
                    <a:bodyPr/>
                    <a:lstStyle/>
                    <a:p>
                      <a:r>
                        <a:rPr lang="fi-FI" sz="1400" b="0" i="0" u="none" strike="noStrike" dirty="0">
                          <a:solidFill>
                            <a:srgbClr val="000000"/>
                          </a:solidFill>
                          <a:effectLst/>
                          <a:latin typeface="Bookman Old Style" panose="02050604050505020204" pitchFamily="18" charset="0"/>
                        </a:rPr>
                        <a:t>Rata – rata IKM Desa</a:t>
                      </a:r>
                      <a:endParaRPr lang="en-ID" sz="1400" dirty="0"/>
                    </a:p>
                  </a:txBody>
                  <a:tcPr/>
                </a:tc>
                <a:tc>
                  <a:txBody>
                    <a:bodyPr/>
                    <a:lstStyle/>
                    <a:p>
                      <a:pPr algn="ctr"/>
                      <a:r>
                        <a:rPr lang="en-US" sz="1400" dirty="0"/>
                        <a:t>75</a:t>
                      </a:r>
                      <a:endParaRPr lang="en-ID" sz="1400" dirty="0"/>
                    </a:p>
                  </a:txBody>
                  <a:tcPr/>
                </a:tc>
                <a:extLst>
                  <a:ext uri="{0D108BD9-81ED-4DB2-BD59-A6C34878D82A}">
                    <a16:rowId xmlns:a16="http://schemas.microsoft.com/office/drawing/2014/main" val="2179161640"/>
                  </a:ext>
                </a:extLst>
              </a:tr>
              <a:tr h="264528">
                <a:tc>
                  <a:txBody>
                    <a:bodyPr/>
                    <a:lstStyle/>
                    <a:p>
                      <a:endParaRPr lang="en-ID" sz="1400" dirty="0"/>
                    </a:p>
                  </a:txBody>
                  <a:tcPr/>
                </a:tc>
                <a:tc>
                  <a:txBody>
                    <a:bodyPr/>
                    <a:lstStyle/>
                    <a:p>
                      <a:endParaRPr lang="en-ID" sz="1400" dirty="0"/>
                    </a:p>
                  </a:txBody>
                  <a:tcPr/>
                </a:tc>
                <a:tc>
                  <a:txBody>
                    <a:bodyPr/>
                    <a:lstStyle/>
                    <a:p>
                      <a:endParaRPr lang="en-ID" sz="1400" dirty="0"/>
                    </a:p>
                  </a:txBody>
                  <a:tcPr/>
                </a:tc>
                <a:extLst>
                  <a:ext uri="{0D108BD9-81ED-4DB2-BD59-A6C34878D82A}">
                    <a16:rowId xmlns:a16="http://schemas.microsoft.com/office/drawing/2014/main" val="525250123"/>
                  </a:ext>
                </a:extLst>
              </a:tr>
            </a:tbl>
          </a:graphicData>
        </a:graphic>
      </p:graphicFrame>
      <p:graphicFrame>
        <p:nvGraphicFramePr>
          <p:cNvPr id="5" name="Table 5">
            <a:extLst>
              <a:ext uri="{FF2B5EF4-FFF2-40B4-BE49-F238E27FC236}">
                <a16:creationId xmlns:a16="http://schemas.microsoft.com/office/drawing/2014/main" id="{49862625-D777-49C1-82F2-F7D4F1D7B967}"/>
              </a:ext>
            </a:extLst>
          </p:cNvPr>
          <p:cNvGraphicFramePr>
            <a:graphicFrameLocks noGrp="1"/>
          </p:cNvGraphicFramePr>
          <p:nvPr>
            <p:extLst>
              <p:ext uri="{D42A27DB-BD31-4B8C-83A1-F6EECF244321}">
                <p14:modId xmlns:p14="http://schemas.microsoft.com/office/powerpoint/2010/main" val="3311975499"/>
              </p:ext>
            </p:extLst>
          </p:nvPr>
        </p:nvGraphicFramePr>
        <p:xfrm>
          <a:off x="491814" y="3356992"/>
          <a:ext cx="8160372" cy="1706880"/>
        </p:xfrm>
        <a:graphic>
          <a:graphicData uri="http://schemas.openxmlformats.org/drawingml/2006/table">
            <a:tbl>
              <a:tblPr firstRow="1" bandRow="1">
                <a:tableStyleId>{5C22544A-7EE6-4342-B048-85BDC9FD1C3A}</a:tableStyleId>
              </a:tblPr>
              <a:tblGrid>
                <a:gridCol w="2720124">
                  <a:extLst>
                    <a:ext uri="{9D8B030D-6E8A-4147-A177-3AD203B41FA5}">
                      <a16:colId xmlns:a16="http://schemas.microsoft.com/office/drawing/2014/main" val="2879805504"/>
                    </a:ext>
                  </a:extLst>
                </a:gridCol>
                <a:gridCol w="2720124">
                  <a:extLst>
                    <a:ext uri="{9D8B030D-6E8A-4147-A177-3AD203B41FA5}">
                      <a16:colId xmlns:a16="http://schemas.microsoft.com/office/drawing/2014/main" val="4086436957"/>
                    </a:ext>
                  </a:extLst>
                </a:gridCol>
                <a:gridCol w="2720124">
                  <a:extLst>
                    <a:ext uri="{9D8B030D-6E8A-4147-A177-3AD203B41FA5}">
                      <a16:colId xmlns:a16="http://schemas.microsoft.com/office/drawing/2014/main" val="4266239387"/>
                    </a:ext>
                  </a:extLst>
                </a:gridCol>
              </a:tblGrid>
              <a:tr h="385264">
                <a:tc gridSpan="3">
                  <a:txBody>
                    <a:bodyPr/>
                    <a:lstStyle/>
                    <a:p>
                      <a:pPr algn="ctr"/>
                      <a:r>
                        <a:rPr lang="en-US" dirty="0">
                          <a:solidFill>
                            <a:schemeClr val="bg2"/>
                          </a:solidFill>
                        </a:rPr>
                        <a:t>Kasi </a:t>
                      </a:r>
                      <a:r>
                        <a:rPr lang="en-US" dirty="0" err="1">
                          <a:solidFill>
                            <a:schemeClr val="bg2"/>
                          </a:solidFill>
                        </a:rPr>
                        <a:t>Ketentraman</a:t>
                      </a:r>
                      <a:r>
                        <a:rPr lang="en-US" dirty="0">
                          <a:solidFill>
                            <a:schemeClr val="bg2"/>
                          </a:solidFill>
                        </a:rPr>
                        <a:t> dan </a:t>
                      </a:r>
                      <a:r>
                        <a:rPr lang="en-US" dirty="0" err="1">
                          <a:solidFill>
                            <a:schemeClr val="bg2"/>
                          </a:solidFill>
                        </a:rPr>
                        <a:t>Ketertiban</a:t>
                      </a:r>
                      <a:r>
                        <a:rPr lang="en-US" dirty="0">
                          <a:solidFill>
                            <a:schemeClr val="bg2"/>
                          </a:solidFill>
                        </a:rPr>
                        <a:t> </a:t>
                      </a:r>
                      <a:r>
                        <a:rPr lang="en-US" dirty="0" err="1">
                          <a:solidFill>
                            <a:schemeClr val="bg2"/>
                          </a:solidFill>
                        </a:rPr>
                        <a:t>Umum</a:t>
                      </a:r>
                      <a:endParaRPr lang="en-ID" dirty="0">
                        <a:solidFill>
                          <a:schemeClr val="bg2"/>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2381537658"/>
                  </a:ext>
                </a:extLst>
              </a:tr>
              <a:tr h="385264">
                <a:tc>
                  <a:txBody>
                    <a:bodyPr/>
                    <a:lstStyle/>
                    <a:p>
                      <a:pPr algn="ctr"/>
                      <a:r>
                        <a:rPr lang="en-US" sz="1400" b="1" dirty="0" err="1"/>
                        <a:t>Kegiatan</a:t>
                      </a:r>
                      <a:endParaRPr lang="en-ID" sz="1400" b="1" dirty="0"/>
                    </a:p>
                  </a:txBody>
                  <a:tcPr/>
                </a:tc>
                <a:tc>
                  <a:txBody>
                    <a:bodyPr/>
                    <a:lstStyle/>
                    <a:p>
                      <a:pPr algn="ctr"/>
                      <a:r>
                        <a:rPr lang="en-US" sz="1400" b="1" dirty="0" err="1"/>
                        <a:t>Indikator</a:t>
                      </a:r>
                      <a:endParaRPr lang="en-ID" sz="1400" b="1" dirty="0"/>
                    </a:p>
                  </a:txBody>
                  <a:tcPr/>
                </a:tc>
                <a:tc>
                  <a:txBody>
                    <a:bodyPr/>
                    <a:lstStyle/>
                    <a:p>
                      <a:pPr algn="ctr"/>
                      <a:r>
                        <a:rPr lang="en-US" sz="1400" b="1" dirty="0"/>
                        <a:t>Target / (%)</a:t>
                      </a:r>
                      <a:endParaRPr lang="en-ID" sz="1400" b="1" dirty="0"/>
                    </a:p>
                  </a:txBody>
                  <a:tcPr/>
                </a:tc>
                <a:extLst>
                  <a:ext uri="{0D108BD9-81ED-4DB2-BD59-A6C34878D82A}">
                    <a16:rowId xmlns:a16="http://schemas.microsoft.com/office/drawing/2014/main" val="2277639556"/>
                  </a:ext>
                </a:extLst>
              </a:tr>
              <a:tr h="936352">
                <a:tc>
                  <a:txBody>
                    <a:bodyPr/>
                    <a:lstStyle/>
                    <a:p>
                      <a:r>
                        <a:rPr lang="en-US" sz="1400" dirty="0" err="1">
                          <a:latin typeface="Comic Sans MS" panose="030F0702030302020204" pitchFamily="66" charset="0"/>
                        </a:rPr>
                        <a:t>Koordinasi</a:t>
                      </a:r>
                      <a:r>
                        <a:rPr lang="en-US" sz="1400" dirty="0">
                          <a:latin typeface="Comic Sans MS" panose="030F0702030302020204" pitchFamily="66" charset="0"/>
                        </a:rPr>
                        <a:t> </a:t>
                      </a:r>
                      <a:r>
                        <a:rPr lang="en-US" sz="1400" dirty="0" err="1">
                          <a:latin typeface="Comic Sans MS" panose="030F0702030302020204" pitchFamily="66" charset="0"/>
                        </a:rPr>
                        <a:t>Upaya</a:t>
                      </a:r>
                      <a:r>
                        <a:rPr lang="en-US" sz="1400" dirty="0">
                          <a:latin typeface="Comic Sans MS" panose="030F0702030302020204" pitchFamily="66" charset="0"/>
                        </a:rPr>
                        <a:t> </a:t>
                      </a:r>
                      <a:r>
                        <a:rPr lang="en-US" sz="1400" dirty="0" err="1">
                          <a:latin typeface="Comic Sans MS" panose="030F0702030302020204" pitchFamily="66" charset="0"/>
                        </a:rPr>
                        <a:t>Penyelesaian</a:t>
                      </a:r>
                      <a:r>
                        <a:rPr lang="en-US" sz="1400" dirty="0">
                          <a:latin typeface="Comic Sans MS" panose="030F0702030302020204" pitchFamily="66" charset="0"/>
                        </a:rPr>
                        <a:t> </a:t>
                      </a:r>
                      <a:r>
                        <a:rPr lang="en-US" sz="1400" dirty="0" err="1">
                          <a:latin typeface="Comic Sans MS" panose="030F0702030302020204" pitchFamily="66" charset="0"/>
                        </a:rPr>
                        <a:t>Ketentraman</a:t>
                      </a:r>
                      <a:r>
                        <a:rPr lang="en-US" sz="1400" dirty="0">
                          <a:latin typeface="Comic Sans MS" panose="030F0702030302020204" pitchFamily="66" charset="0"/>
                        </a:rPr>
                        <a:t> dan </a:t>
                      </a:r>
                      <a:r>
                        <a:rPr lang="en-US" sz="1400" dirty="0" err="1">
                          <a:latin typeface="Comic Sans MS" panose="030F0702030302020204" pitchFamily="66" charset="0"/>
                        </a:rPr>
                        <a:t>Ketertiban</a:t>
                      </a:r>
                      <a:r>
                        <a:rPr lang="en-US" sz="1400" dirty="0">
                          <a:latin typeface="Comic Sans MS" panose="030F0702030302020204" pitchFamily="66" charset="0"/>
                        </a:rPr>
                        <a:t> </a:t>
                      </a:r>
                      <a:r>
                        <a:rPr lang="en-US" sz="1400" dirty="0" err="1">
                          <a:latin typeface="Comic Sans MS" panose="030F0702030302020204" pitchFamily="66" charset="0"/>
                        </a:rPr>
                        <a:t>Umum</a:t>
                      </a:r>
                      <a:endParaRPr lang="en-ID" sz="1400" dirty="0">
                        <a:latin typeface="Comic Sans MS" panose="030F0702030302020204" pitchFamily="66" charset="0"/>
                      </a:endParaRPr>
                    </a:p>
                  </a:txBody>
                  <a:tcPr/>
                </a:tc>
                <a:tc>
                  <a:txBody>
                    <a:bodyPr/>
                    <a:lstStyle/>
                    <a:p>
                      <a:pPr algn="l" fontAlgn="t"/>
                      <a:r>
                        <a:rPr lang="da-DK" sz="1400" b="0" i="0" u="none" strike="noStrike" dirty="0">
                          <a:solidFill>
                            <a:srgbClr val="000000"/>
                          </a:solidFill>
                          <a:effectLst/>
                          <a:latin typeface="Comic Sans MS" panose="030F0702030302020204" pitchFamily="66" charset="0"/>
                        </a:rPr>
                        <a:t>Persentase Penyelesaian permasalahan Ketentaraman dan Ketertiban umum</a:t>
                      </a:r>
                    </a:p>
                  </a:txBody>
                  <a:tcPr marL="0" marR="0" marT="0" marB="0"/>
                </a:tc>
                <a:tc>
                  <a:txBody>
                    <a:bodyPr/>
                    <a:lstStyle/>
                    <a:p>
                      <a:pPr algn="ctr"/>
                      <a:r>
                        <a:rPr lang="en-US" sz="1400" dirty="0"/>
                        <a:t>100</a:t>
                      </a:r>
                      <a:endParaRPr lang="en-ID" sz="1400" dirty="0"/>
                    </a:p>
                  </a:txBody>
                  <a:tcPr/>
                </a:tc>
                <a:extLst>
                  <a:ext uri="{0D108BD9-81ED-4DB2-BD59-A6C34878D82A}">
                    <a16:rowId xmlns:a16="http://schemas.microsoft.com/office/drawing/2014/main" val="3277413824"/>
                  </a:ext>
                </a:extLst>
              </a:tr>
            </a:tbl>
          </a:graphicData>
        </a:graphic>
      </p:graphicFrame>
    </p:spTree>
    <p:extLst>
      <p:ext uri="{BB962C8B-B14F-4D97-AF65-F5344CB8AC3E}">
        <p14:creationId xmlns:p14="http://schemas.microsoft.com/office/powerpoint/2010/main" val="27895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D30FB-EA53-48A8-9FF0-57DD3979C977}"/>
              </a:ext>
            </a:extLst>
          </p:cNvPr>
          <p:cNvSpPr>
            <a:spLocks noGrp="1"/>
          </p:cNvSpPr>
          <p:nvPr>
            <p:ph type="title"/>
          </p:nvPr>
        </p:nvSpPr>
        <p:spPr>
          <a:xfrm>
            <a:off x="611560" y="332656"/>
            <a:ext cx="7055380" cy="383994"/>
          </a:xfrm>
        </p:spPr>
        <p:txBody>
          <a:bodyPr/>
          <a:lstStyle/>
          <a:p>
            <a:pPr algn="ctr"/>
            <a:r>
              <a:rPr lang="en-US" sz="1600" b="1" dirty="0">
                <a:solidFill>
                  <a:srgbClr val="FF0000"/>
                </a:solidFill>
                <a:latin typeface="Comic Sans MS" panose="030F0702030302020204" pitchFamily="66" charset="0"/>
              </a:rPr>
              <a:t>KASUBAG UMUM DAN KEPEGAWAIAN</a:t>
            </a:r>
            <a:endParaRPr lang="en-ID" sz="1600" b="1" dirty="0">
              <a:solidFill>
                <a:srgbClr val="FF0000"/>
              </a:solidFill>
              <a:latin typeface="Comic Sans MS" panose="030F0702030302020204" pitchFamily="66" charset="0"/>
            </a:endParaRPr>
          </a:p>
        </p:txBody>
      </p:sp>
      <p:graphicFrame>
        <p:nvGraphicFramePr>
          <p:cNvPr id="4" name="Table 4">
            <a:extLst>
              <a:ext uri="{FF2B5EF4-FFF2-40B4-BE49-F238E27FC236}">
                <a16:creationId xmlns:a16="http://schemas.microsoft.com/office/drawing/2014/main" id="{BE6F617F-8E99-47B8-900C-C3632D986355}"/>
              </a:ext>
            </a:extLst>
          </p:cNvPr>
          <p:cNvGraphicFramePr>
            <a:graphicFrameLocks noGrp="1"/>
          </p:cNvGraphicFramePr>
          <p:nvPr>
            <p:ph idx="1"/>
            <p:extLst>
              <p:ext uri="{D42A27DB-BD31-4B8C-83A1-F6EECF244321}">
                <p14:modId xmlns:p14="http://schemas.microsoft.com/office/powerpoint/2010/main" val="827771417"/>
              </p:ext>
            </p:extLst>
          </p:nvPr>
        </p:nvGraphicFramePr>
        <p:xfrm>
          <a:off x="611560" y="1124745"/>
          <a:ext cx="7704855" cy="4632960"/>
        </p:xfrm>
        <a:graphic>
          <a:graphicData uri="http://schemas.openxmlformats.org/drawingml/2006/table">
            <a:tbl>
              <a:tblPr firstRow="1" bandRow="1">
                <a:tableStyleId>{5C22544A-7EE6-4342-B048-85BDC9FD1C3A}</a:tableStyleId>
              </a:tblPr>
              <a:tblGrid>
                <a:gridCol w="2568285">
                  <a:extLst>
                    <a:ext uri="{9D8B030D-6E8A-4147-A177-3AD203B41FA5}">
                      <a16:colId xmlns:a16="http://schemas.microsoft.com/office/drawing/2014/main" val="2871857454"/>
                    </a:ext>
                  </a:extLst>
                </a:gridCol>
                <a:gridCol w="2568285">
                  <a:extLst>
                    <a:ext uri="{9D8B030D-6E8A-4147-A177-3AD203B41FA5}">
                      <a16:colId xmlns:a16="http://schemas.microsoft.com/office/drawing/2014/main" val="1790541633"/>
                    </a:ext>
                  </a:extLst>
                </a:gridCol>
                <a:gridCol w="2568285">
                  <a:extLst>
                    <a:ext uri="{9D8B030D-6E8A-4147-A177-3AD203B41FA5}">
                      <a16:colId xmlns:a16="http://schemas.microsoft.com/office/drawing/2014/main" val="151028174"/>
                    </a:ext>
                  </a:extLst>
                </a:gridCol>
              </a:tblGrid>
              <a:tr h="290802">
                <a:tc>
                  <a:txBody>
                    <a:bodyPr/>
                    <a:lstStyle/>
                    <a:p>
                      <a:pPr algn="ctr"/>
                      <a:r>
                        <a:rPr lang="en-US" sz="1400" dirty="0" err="1">
                          <a:solidFill>
                            <a:schemeClr val="bg1"/>
                          </a:solidFill>
                        </a:rPr>
                        <a:t>Kegiatan</a:t>
                      </a:r>
                      <a:endParaRPr lang="en-ID" sz="1400" dirty="0">
                        <a:solidFill>
                          <a:schemeClr val="bg1"/>
                        </a:solidFill>
                      </a:endParaRPr>
                    </a:p>
                  </a:txBody>
                  <a:tcPr/>
                </a:tc>
                <a:tc>
                  <a:txBody>
                    <a:bodyPr/>
                    <a:lstStyle/>
                    <a:p>
                      <a:pPr algn="ctr"/>
                      <a:r>
                        <a:rPr lang="en-US" sz="1400" dirty="0" err="1">
                          <a:solidFill>
                            <a:schemeClr val="bg1"/>
                          </a:solidFill>
                        </a:rPr>
                        <a:t>Indikator</a:t>
                      </a:r>
                      <a:endParaRPr lang="en-ID" sz="1400" dirty="0">
                        <a:solidFill>
                          <a:schemeClr val="bg1"/>
                        </a:solidFill>
                      </a:endParaRPr>
                    </a:p>
                  </a:txBody>
                  <a:tcPr/>
                </a:tc>
                <a:tc>
                  <a:txBody>
                    <a:bodyPr/>
                    <a:lstStyle/>
                    <a:p>
                      <a:pPr algn="ctr"/>
                      <a:r>
                        <a:rPr lang="en-US" sz="1400" dirty="0">
                          <a:solidFill>
                            <a:schemeClr val="bg1"/>
                          </a:solidFill>
                        </a:rPr>
                        <a:t>Target </a:t>
                      </a:r>
                      <a:endParaRPr lang="en-ID" sz="1400" dirty="0">
                        <a:solidFill>
                          <a:schemeClr val="bg1"/>
                        </a:solidFill>
                      </a:endParaRPr>
                    </a:p>
                  </a:txBody>
                  <a:tcPr/>
                </a:tc>
                <a:extLst>
                  <a:ext uri="{0D108BD9-81ED-4DB2-BD59-A6C34878D82A}">
                    <a16:rowId xmlns:a16="http://schemas.microsoft.com/office/drawing/2014/main" val="3346387094"/>
                  </a:ext>
                </a:extLst>
              </a:tr>
              <a:tr h="465185">
                <a:tc>
                  <a:txBody>
                    <a:bodyPr/>
                    <a:lstStyle/>
                    <a:p>
                      <a:r>
                        <a:rPr lang="en-US" sz="1400" dirty="0" err="1">
                          <a:latin typeface="Comic Sans MS" panose="030F0702030302020204" pitchFamily="66" charset="0"/>
                        </a:rPr>
                        <a:t>Administrasi</a:t>
                      </a:r>
                      <a:r>
                        <a:rPr lang="en-US" sz="1400" dirty="0">
                          <a:latin typeface="Comic Sans MS" panose="030F0702030302020204" pitchFamily="66" charset="0"/>
                        </a:rPr>
                        <a:t> </a:t>
                      </a:r>
                      <a:r>
                        <a:rPr lang="en-US" sz="1400" dirty="0" err="1">
                          <a:latin typeface="Comic Sans MS" panose="030F0702030302020204" pitchFamily="66" charset="0"/>
                        </a:rPr>
                        <a:t>Umum</a:t>
                      </a:r>
                      <a:r>
                        <a:rPr lang="en-US" sz="1400" dirty="0">
                          <a:latin typeface="Comic Sans MS" panose="030F0702030302020204" pitchFamily="66" charset="0"/>
                        </a:rPr>
                        <a:t> </a:t>
                      </a:r>
                      <a:r>
                        <a:rPr lang="en-US" sz="1400" dirty="0" err="1">
                          <a:latin typeface="Comic Sans MS" panose="030F0702030302020204" pitchFamily="66" charset="0"/>
                        </a:rPr>
                        <a:t>Perangkat</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Pemenuhan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Pelayanan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Umum</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r>
                        <a:rPr lang="en-US" sz="1400" dirty="0">
                          <a:solidFill>
                            <a:schemeClr val="bg1"/>
                          </a:solidFill>
                        </a:rPr>
                        <a:t>        100 %</a:t>
                      </a:r>
                      <a:endParaRPr lang="en-ID" sz="1400" dirty="0">
                        <a:solidFill>
                          <a:schemeClr val="bg1"/>
                        </a:solidFill>
                      </a:endParaRPr>
                    </a:p>
                  </a:txBody>
                  <a:tcPr/>
                </a:tc>
                <a:extLst>
                  <a:ext uri="{0D108BD9-81ED-4DB2-BD59-A6C34878D82A}">
                    <a16:rowId xmlns:a16="http://schemas.microsoft.com/office/drawing/2014/main" val="1377704597"/>
                  </a:ext>
                </a:extLst>
              </a:tr>
              <a:tr h="656732">
                <a:tc>
                  <a:txBody>
                    <a:bodyPr/>
                    <a:lstStyle/>
                    <a:p>
                      <a:r>
                        <a:rPr lang="en-US" sz="1400" dirty="0" err="1">
                          <a:latin typeface="Comic Sans MS" panose="030F0702030302020204" pitchFamily="66" charset="0"/>
                        </a:rPr>
                        <a:t>Pemeliharaan</a:t>
                      </a:r>
                      <a:r>
                        <a:rPr lang="en-US" sz="1400" dirty="0">
                          <a:latin typeface="Comic Sans MS" panose="030F0702030302020204" pitchFamily="66" charset="0"/>
                        </a:rPr>
                        <a:t> </a:t>
                      </a:r>
                      <a:r>
                        <a:rPr lang="en-US" sz="1400" dirty="0" err="1">
                          <a:latin typeface="Comic Sans MS" panose="030F0702030302020204" pitchFamily="66" charset="0"/>
                        </a:rPr>
                        <a:t>Barang</a:t>
                      </a:r>
                      <a:r>
                        <a:rPr lang="en-US" sz="1400" dirty="0">
                          <a:latin typeface="Comic Sans MS" panose="030F0702030302020204" pitchFamily="66" charset="0"/>
                        </a:rPr>
                        <a:t> Milik Daerah </a:t>
                      </a:r>
                      <a:r>
                        <a:rPr lang="en-US" sz="1400" dirty="0" err="1">
                          <a:latin typeface="Comic Sans MS" panose="030F0702030302020204" pitchFamily="66" charset="0"/>
                        </a:rPr>
                        <a:t>Penunjang</a:t>
                      </a:r>
                      <a:r>
                        <a:rPr lang="en-US" sz="1400" dirty="0">
                          <a:latin typeface="Comic Sans MS" panose="030F0702030302020204" pitchFamily="66" charset="0"/>
                        </a:rPr>
                        <a:t> </a:t>
                      </a:r>
                      <a:r>
                        <a:rPr lang="en-US" sz="1400" dirty="0" err="1">
                          <a:latin typeface="Comic Sans MS" panose="030F0702030302020204" pitchFamily="66" charset="0"/>
                        </a:rPr>
                        <a:t>Urusan</a:t>
                      </a:r>
                      <a:r>
                        <a:rPr lang="en-US" sz="1400" dirty="0">
                          <a:latin typeface="Comic Sans MS" panose="030F0702030302020204" pitchFamily="66" charset="0"/>
                        </a:rPr>
                        <a:t> </a:t>
                      </a:r>
                      <a:r>
                        <a:rPr lang="en-US" sz="1400" dirty="0" err="1">
                          <a:latin typeface="Comic Sans MS" panose="030F0702030302020204" pitchFamily="66" charset="0"/>
                        </a:rPr>
                        <a:t>Pemerintah</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Barang</a:t>
                      </a:r>
                      <a:r>
                        <a:rPr lang="en-ID" sz="1400" b="0" i="0" u="none" strike="noStrike" dirty="0">
                          <a:solidFill>
                            <a:srgbClr val="000000"/>
                          </a:solidFill>
                          <a:effectLst/>
                          <a:latin typeface="Comic Sans MS" panose="030F0702030302020204" pitchFamily="66" charset="0"/>
                        </a:rPr>
                        <a:t> Milik Daerah </a:t>
                      </a:r>
                      <a:r>
                        <a:rPr lang="en-ID" sz="1400" b="0" i="0" u="none" strike="noStrike" dirty="0" err="1">
                          <a:solidFill>
                            <a:srgbClr val="000000"/>
                          </a:solidFill>
                          <a:effectLst/>
                          <a:latin typeface="Comic Sans MS" panose="030F0702030302020204" pitchFamily="66" charset="0"/>
                        </a:rPr>
                        <a:t>Dengan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Kondisi</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Baik</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l"/>
                      <a:r>
                        <a:rPr lang="en-US" sz="1400" dirty="0">
                          <a:solidFill>
                            <a:schemeClr val="bg1"/>
                          </a:solidFill>
                        </a:rPr>
                        <a:t>        49 Unit</a:t>
                      </a:r>
                      <a:endParaRPr lang="en-ID" sz="1400" dirty="0">
                        <a:solidFill>
                          <a:schemeClr val="bg1"/>
                        </a:solidFill>
                      </a:endParaRPr>
                    </a:p>
                  </a:txBody>
                  <a:tcPr/>
                </a:tc>
                <a:extLst>
                  <a:ext uri="{0D108BD9-81ED-4DB2-BD59-A6C34878D82A}">
                    <a16:rowId xmlns:a16="http://schemas.microsoft.com/office/drawing/2014/main" val="2364724608"/>
                  </a:ext>
                </a:extLst>
              </a:tr>
              <a:tr h="574640">
                <a:tc>
                  <a:txBody>
                    <a:bodyPr/>
                    <a:lstStyle/>
                    <a:p>
                      <a:r>
                        <a:rPr lang="en-US" sz="1400" dirty="0" err="1">
                          <a:latin typeface="Comic Sans MS" panose="030F0702030302020204" pitchFamily="66" charset="0"/>
                        </a:rPr>
                        <a:t>Administrasi</a:t>
                      </a:r>
                      <a:r>
                        <a:rPr lang="en-US" sz="1400" dirty="0">
                          <a:latin typeface="Comic Sans MS" panose="030F0702030302020204" pitchFamily="66" charset="0"/>
                        </a:rPr>
                        <a:t> </a:t>
                      </a:r>
                      <a:r>
                        <a:rPr lang="en-US" sz="1400" dirty="0" err="1">
                          <a:latin typeface="Comic Sans MS" panose="030F0702030302020204" pitchFamily="66" charset="0"/>
                        </a:rPr>
                        <a:t>Kepegawaian</a:t>
                      </a:r>
                      <a:r>
                        <a:rPr lang="en-US" sz="1400" dirty="0">
                          <a:latin typeface="Comic Sans MS" panose="030F0702030302020204" pitchFamily="66" charset="0"/>
                        </a:rPr>
                        <a:t> </a:t>
                      </a:r>
                      <a:r>
                        <a:rPr lang="en-US" sz="1400" dirty="0" err="1">
                          <a:latin typeface="Comic Sans MS" panose="030F0702030302020204" pitchFamily="66" charset="0"/>
                        </a:rPr>
                        <a:t>Perangkat</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Dokumen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Kepegawaian</a:t>
                      </a:r>
                      <a:r>
                        <a:rPr lang="en-ID" sz="1400" b="0" i="0" u="none" strike="noStrike" dirty="0">
                          <a:solidFill>
                            <a:srgbClr val="000000"/>
                          </a:solidFill>
                          <a:effectLst/>
                          <a:latin typeface="Comic Sans MS" panose="030F0702030302020204" pitchFamily="66" charset="0"/>
                        </a:rPr>
                        <a:t> yang </a:t>
                      </a:r>
                      <a:r>
                        <a:rPr lang="en-ID" sz="1400" b="0" i="0" u="none" strike="noStrike" dirty="0" err="1">
                          <a:solidFill>
                            <a:srgbClr val="000000"/>
                          </a:solidFill>
                          <a:effectLst/>
                          <a:latin typeface="Comic Sans MS" panose="030F0702030302020204" pitchFamily="66" charset="0"/>
                        </a:rPr>
                        <a:t>dikelola</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dengan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baik</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r>
                        <a:rPr lang="en-US" sz="1400" dirty="0">
                          <a:solidFill>
                            <a:schemeClr val="bg1"/>
                          </a:solidFill>
                        </a:rPr>
                        <a:t>         3  </a:t>
                      </a:r>
                      <a:r>
                        <a:rPr lang="en-US" sz="1400" dirty="0" err="1">
                          <a:solidFill>
                            <a:schemeClr val="bg1"/>
                          </a:solidFill>
                        </a:rPr>
                        <a:t>Dokumen</a:t>
                      </a:r>
                      <a:endParaRPr lang="en-ID" sz="1400" dirty="0">
                        <a:solidFill>
                          <a:schemeClr val="bg1"/>
                        </a:solidFill>
                      </a:endParaRPr>
                    </a:p>
                  </a:txBody>
                  <a:tcPr/>
                </a:tc>
                <a:extLst>
                  <a:ext uri="{0D108BD9-81ED-4DB2-BD59-A6C34878D82A}">
                    <a16:rowId xmlns:a16="http://schemas.microsoft.com/office/drawing/2014/main" val="978477376"/>
                  </a:ext>
                </a:extLst>
              </a:tr>
              <a:tr h="2189105">
                <a:tc>
                  <a:txBody>
                    <a:bodyPr/>
                    <a:lstStyle/>
                    <a:p>
                      <a:r>
                        <a:rPr lang="en-US" sz="1400" dirty="0" err="1">
                          <a:solidFill>
                            <a:schemeClr val="bg1"/>
                          </a:solidFill>
                          <a:latin typeface="Comic Sans MS" panose="030F0702030302020204" pitchFamily="66" charset="0"/>
                        </a:rPr>
                        <a:t>Penyediaan</a:t>
                      </a:r>
                      <a:r>
                        <a:rPr lang="en-US" sz="1400" dirty="0">
                          <a:solidFill>
                            <a:schemeClr val="bg1"/>
                          </a:solidFill>
                          <a:latin typeface="Comic Sans MS" panose="030F0702030302020204" pitchFamily="66" charset="0"/>
                        </a:rPr>
                        <a:t> Jasa </a:t>
                      </a:r>
                      <a:r>
                        <a:rPr lang="en-US" sz="1400" dirty="0" err="1">
                          <a:solidFill>
                            <a:schemeClr val="bg1"/>
                          </a:solidFill>
                          <a:latin typeface="Comic Sans MS" panose="030F0702030302020204" pitchFamily="66" charset="0"/>
                        </a:rPr>
                        <a:t>Penunjang</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Urusan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Pemerintahan</a:t>
                      </a:r>
                      <a:r>
                        <a:rPr lang="en-US" sz="1400" dirty="0">
                          <a:solidFill>
                            <a:schemeClr val="bg1"/>
                          </a:solidFill>
                          <a:latin typeface="Comic Sans MS" panose="030F0702030302020204" pitchFamily="66" charset="0"/>
                        </a:rPr>
                        <a:t> Daerah</a:t>
                      </a:r>
                    </a:p>
                    <a:p>
                      <a:endParaRPr lang="en-US" sz="1400" dirty="0">
                        <a:solidFill>
                          <a:schemeClr val="bg1"/>
                        </a:solidFill>
                        <a:latin typeface="Comic Sans MS" panose="030F0702030302020204" pitchFamily="66" charset="0"/>
                      </a:endParaRPr>
                    </a:p>
                    <a:p>
                      <a:r>
                        <a:rPr lang="en-US" sz="1400" dirty="0" err="1">
                          <a:solidFill>
                            <a:schemeClr val="bg1"/>
                          </a:solidFill>
                          <a:latin typeface="Comic Sans MS" panose="030F0702030302020204" pitchFamily="66" charset="0"/>
                        </a:rPr>
                        <a:t>Pengadaan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Barang</a:t>
                      </a:r>
                      <a:r>
                        <a:rPr lang="en-US" sz="1400" dirty="0">
                          <a:solidFill>
                            <a:schemeClr val="bg1"/>
                          </a:solidFill>
                          <a:latin typeface="Comic Sans MS" panose="030F0702030302020204" pitchFamily="66" charset="0"/>
                        </a:rPr>
                        <a:t> Milik Daerah </a:t>
                      </a:r>
                      <a:r>
                        <a:rPr lang="en-US" sz="1400" dirty="0" err="1">
                          <a:solidFill>
                            <a:schemeClr val="bg1"/>
                          </a:solidFill>
                          <a:latin typeface="Comic Sans MS" panose="030F0702030302020204" pitchFamily="66" charset="0"/>
                        </a:rPr>
                        <a:t>Penunjang</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Urusan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Pemerintah</a:t>
                      </a:r>
                      <a:r>
                        <a:rPr lang="en-US" sz="1400" dirty="0">
                          <a:solidFill>
                            <a:schemeClr val="bg1"/>
                          </a:solidFill>
                          <a:latin typeface="Comic Sans MS" panose="030F0702030302020204" pitchFamily="66" charset="0"/>
                        </a:rPr>
                        <a:t> Daerah</a:t>
                      </a:r>
                    </a:p>
                    <a:p>
                      <a:endParaRPr lang="en-US" sz="1400" dirty="0">
                        <a:solidFill>
                          <a:schemeClr val="bg1"/>
                        </a:solidFill>
                        <a:latin typeface="Comic Sans MS" panose="030F0702030302020204" pitchFamily="66" charset="0"/>
                      </a:endParaRPr>
                    </a:p>
                    <a:p>
                      <a:endParaRPr lang="en-US" sz="1400" dirty="0">
                        <a:solidFill>
                          <a:schemeClr val="bg1"/>
                        </a:solidFill>
                        <a:latin typeface="Comic Sans MS" panose="030F0702030302020204" pitchFamily="66" charset="0"/>
                      </a:endParaRPr>
                    </a:p>
                    <a:p>
                      <a:endParaRPr lang="en-US" sz="1400" dirty="0">
                        <a:solidFill>
                          <a:schemeClr val="bg1"/>
                        </a:solidFill>
                        <a:latin typeface="Comic Sans MS" panose="030F0702030302020204" pitchFamily="66" charset="0"/>
                      </a:endParaRPr>
                    </a:p>
                    <a:p>
                      <a:endParaRPr lang="en-ID" sz="1400" dirty="0">
                        <a:solidFill>
                          <a:schemeClr val="bg1"/>
                        </a:solidFill>
                        <a:latin typeface="Comic Sans MS" panose="030F0702030302020204" pitchFamily="66" charset="0"/>
                      </a:endParaRPr>
                    </a:p>
                  </a:txBody>
                  <a:tcPr/>
                </a:tc>
                <a:tc>
                  <a:txBody>
                    <a:bodyPr/>
                    <a:lstStyle/>
                    <a:p>
                      <a:r>
                        <a:rPr lang="en-US" sz="1400" dirty="0" err="1">
                          <a:solidFill>
                            <a:schemeClr val="bg1"/>
                          </a:solidFill>
                        </a:rPr>
                        <a:t>Persentase</a:t>
                      </a:r>
                      <a:r>
                        <a:rPr lang="en-US" sz="1400" dirty="0">
                          <a:solidFill>
                            <a:schemeClr val="bg1"/>
                          </a:solidFill>
                        </a:rPr>
                        <a:t> </a:t>
                      </a:r>
                      <a:r>
                        <a:rPr lang="en-US" sz="1400" dirty="0" err="1">
                          <a:solidFill>
                            <a:schemeClr val="bg1"/>
                          </a:solidFill>
                        </a:rPr>
                        <a:t>Pemenuhan</a:t>
                      </a:r>
                      <a:r>
                        <a:rPr lang="en-US" sz="1400" dirty="0">
                          <a:solidFill>
                            <a:schemeClr val="bg1"/>
                          </a:solidFill>
                        </a:rPr>
                        <a:t> </a:t>
                      </a:r>
                      <a:r>
                        <a:rPr lang="en-US" sz="1400" dirty="0" err="1">
                          <a:solidFill>
                            <a:schemeClr val="bg1"/>
                          </a:solidFill>
                        </a:rPr>
                        <a:t>Pelayanan</a:t>
                      </a:r>
                      <a:r>
                        <a:rPr lang="en-US" sz="1400" dirty="0">
                          <a:solidFill>
                            <a:schemeClr val="bg1"/>
                          </a:solidFill>
                        </a:rPr>
                        <a:t> </a:t>
                      </a:r>
                      <a:r>
                        <a:rPr lang="en-US" sz="1400" dirty="0" err="1">
                          <a:solidFill>
                            <a:schemeClr val="bg1"/>
                          </a:solidFill>
                        </a:rPr>
                        <a:t>Administrasi</a:t>
                      </a:r>
                      <a:r>
                        <a:rPr lang="en-US" sz="1400" dirty="0">
                          <a:solidFill>
                            <a:schemeClr val="bg1"/>
                          </a:solidFill>
                        </a:rPr>
                        <a:t> </a:t>
                      </a:r>
                      <a:r>
                        <a:rPr lang="en-US" sz="1400" dirty="0" err="1">
                          <a:solidFill>
                            <a:schemeClr val="bg1"/>
                          </a:solidFill>
                        </a:rPr>
                        <a:t>Perkantoran</a:t>
                      </a:r>
                      <a:endParaRPr lang="en-US" sz="1400" dirty="0">
                        <a:solidFill>
                          <a:schemeClr val="bg1"/>
                        </a:solidFill>
                      </a:endParaRPr>
                    </a:p>
                    <a:p>
                      <a:endParaRPr lang="en-US" sz="1400" dirty="0">
                        <a:solidFill>
                          <a:schemeClr val="bg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Ketercukupan</a:t>
                      </a:r>
                      <a:r>
                        <a:rPr lang="en-ID" sz="1400" b="0" i="0" u="none" strike="noStrike" dirty="0">
                          <a:solidFill>
                            <a:srgbClr val="000000"/>
                          </a:solidFill>
                          <a:effectLst/>
                          <a:latin typeface="Comic Sans MS" panose="030F0702030302020204" pitchFamily="66" charset="0"/>
                        </a:rPr>
                        <a:t> Sarana </a:t>
                      </a:r>
                      <a:r>
                        <a:rPr lang="en-ID" sz="1400" b="0" i="0" u="none" strike="noStrike" dirty="0" err="1">
                          <a:solidFill>
                            <a:srgbClr val="000000"/>
                          </a:solidFill>
                          <a:effectLst/>
                          <a:latin typeface="Comic Sans MS" panose="030F0702030302020204" pitchFamily="66" charset="0"/>
                        </a:rPr>
                        <a:t>Prasarana</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Aparatur</a:t>
                      </a:r>
                      <a:endParaRPr lang="en-ID" sz="1400" b="0" i="0" u="none" strike="noStrike" dirty="0">
                        <a:solidFill>
                          <a:srgbClr val="000000"/>
                        </a:solidFill>
                        <a:effectLst/>
                        <a:latin typeface="Comic Sans MS" panose="030F0702030302020204" pitchFamily="66" charset="0"/>
                      </a:endParaRPr>
                    </a:p>
                    <a:p>
                      <a:endParaRPr lang="en-ID" sz="1400" dirty="0">
                        <a:solidFill>
                          <a:schemeClr val="bg1"/>
                        </a:solidFill>
                      </a:endParaRPr>
                    </a:p>
                  </a:txBody>
                  <a:tcPr/>
                </a:tc>
                <a:tc>
                  <a:txBody>
                    <a:bodyPr/>
                    <a:lstStyle/>
                    <a:p>
                      <a:r>
                        <a:rPr lang="en-US" sz="1400" dirty="0">
                          <a:solidFill>
                            <a:schemeClr val="bg1"/>
                          </a:solidFill>
                        </a:rPr>
                        <a:t>         100 %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r>
                        <a:rPr lang="en-US" sz="1400" dirty="0">
                          <a:solidFill>
                            <a:schemeClr val="bg1"/>
                          </a:solidFill>
                        </a:rPr>
                        <a:t>        4 Unit</a:t>
                      </a:r>
                      <a:endParaRPr lang="en-ID" sz="1400" dirty="0">
                        <a:solidFill>
                          <a:schemeClr val="bg1"/>
                        </a:solidFill>
                      </a:endParaRPr>
                    </a:p>
                  </a:txBody>
                  <a:tcPr/>
                </a:tc>
                <a:extLst>
                  <a:ext uri="{0D108BD9-81ED-4DB2-BD59-A6C34878D82A}">
                    <a16:rowId xmlns:a16="http://schemas.microsoft.com/office/drawing/2014/main" val="440314199"/>
                  </a:ext>
                </a:extLst>
              </a:tr>
            </a:tbl>
          </a:graphicData>
        </a:graphic>
      </p:graphicFrame>
    </p:spTree>
    <p:extLst>
      <p:ext uri="{BB962C8B-B14F-4D97-AF65-F5344CB8AC3E}">
        <p14:creationId xmlns:p14="http://schemas.microsoft.com/office/powerpoint/2010/main" val="2781879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50F53-22CE-4602-A7AC-FDE5889DBE97}"/>
              </a:ext>
            </a:extLst>
          </p:cNvPr>
          <p:cNvSpPr>
            <a:spLocks noGrp="1"/>
          </p:cNvSpPr>
          <p:nvPr>
            <p:ph type="title"/>
          </p:nvPr>
        </p:nvSpPr>
        <p:spPr>
          <a:xfrm>
            <a:off x="467544" y="620688"/>
            <a:ext cx="8280920" cy="383994"/>
          </a:xfrm>
        </p:spPr>
        <p:txBody>
          <a:bodyPr/>
          <a:lstStyle/>
          <a:p>
            <a:r>
              <a:rPr lang="en-US" sz="1800" dirty="0" err="1">
                <a:solidFill>
                  <a:srgbClr val="0070C0"/>
                </a:solidFill>
              </a:rPr>
              <a:t>Lanjutan</a:t>
            </a:r>
            <a:r>
              <a:rPr lang="en-US" sz="1800" dirty="0">
                <a:solidFill>
                  <a:srgbClr val="0070C0"/>
                </a:solidFill>
              </a:rPr>
              <a:t>…….</a:t>
            </a:r>
            <a:endParaRPr lang="en-ID" sz="1800" dirty="0">
              <a:solidFill>
                <a:srgbClr val="0070C0"/>
              </a:solidFill>
            </a:endParaRPr>
          </a:p>
        </p:txBody>
      </p:sp>
      <p:graphicFrame>
        <p:nvGraphicFramePr>
          <p:cNvPr id="4" name="Table 4">
            <a:extLst>
              <a:ext uri="{FF2B5EF4-FFF2-40B4-BE49-F238E27FC236}">
                <a16:creationId xmlns:a16="http://schemas.microsoft.com/office/drawing/2014/main" id="{E9638C91-6768-4DFA-A62B-7617BB771CF5}"/>
              </a:ext>
            </a:extLst>
          </p:cNvPr>
          <p:cNvGraphicFramePr>
            <a:graphicFrameLocks noGrp="1"/>
          </p:cNvGraphicFramePr>
          <p:nvPr>
            <p:extLst>
              <p:ext uri="{D42A27DB-BD31-4B8C-83A1-F6EECF244321}">
                <p14:modId xmlns:p14="http://schemas.microsoft.com/office/powerpoint/2010/main" val="2474826736"/>
              </p:ext>
            </p:extLst>
          </p:nvPr>
        </p:nvGraphicFramePr>
        <p:xfrm>
          <a:off x="611560" y="1484784"/>
          <a:ext cx="7920879" cy="2631440"/>
        </p:xfrm>
        <a:graphic>
          <a:graphicData uri="http://schemas.openxmlformats.org/drawingml/2006/table">
            <a:tbl>
              <a:tblPr firstRow="1" bandRow="1">
                <a:tableStyleId>{5C22544A-7EE6-4342-B048-85BDC9FD1C3A}</a:tableStyleId>
              </a:tblPr>
              <a:tblGrid>
                <a:gridCol w="2640293">
                  <a:extLst>
                    <a:ext uri="{9D8B030D-6E8A-4147-A177-3AD203B41FA5}">
                      <a16:colId xmlns:a16="http://schemas.microsoft.com/office/drawing/2014/main" val="2025192158"/>
                    </a:ext>
                  </a:extLst>
                </a:gridCol>
                <a:gridCol w="2640293">
                  <a:extLst>
                    <a:ext uri="{9D8B030D-6E8A-4147-A177-3AD203B41FA5}">
                      <a16:colId xmlns:a16="http://schemas.microsoft.com/office/drawing/2014/main" val="22469568"/>
                    </a:ext>
                  </a:extLst>
                </a:gridCol>
                <a:gridCol w="2640293">
                  <a:extLst>
                    <a:ext uri="{9D8B030D-6E8A-4147-A177-3AD203B41FA5}">
                      <a16:colId xmlns:a16="http://schemas.microsoft.com/office/drawing/2014/main" val="1347719724"/>
                    </a:ext>
                  </a:extLst>
                </a:gridCol>
              </a:tblGrid>
              <a:tr h="370840">
                <a:tc gridSpan="3">
                  <a:txBody>
                    <a:bodyPr/>
                    <a:lstStyle/>
                    <a:p>
                      <a:pPr algn="ctr"/>
                      <a:r>
                        <a:rPr lang="en-US" b="1" dirty="0" err="1">
                          <a:solidFill>
                            <a:schemeClr val="bg2"/>
                          </a:solidFill>
                        </a:rPr>
                        <a:t>Kasubag</a:t>
                      </a:r>
                      <a:r>
                        <a:rPr lang="en-US" b="1" dirty="0">
                          <a:solidFill>
                            <a:schemeClr val="bg2"/>
                          </a:solidFill>
                        </a:rPr>
                        <a:t> Program dan </a:t>
                      </a:r>
                      <a:r>
                        <a:rPr lang="en-US" b="1" dirty="0" err="1">
                          <a:solidFill>
                            <a:schemeClr val="bg2"/>
                          </a:solidFill>
                        </a:rPr>
                        <a:t>Keuangan</a:t>
                      </a:r>
                      <a:endParaRPr lang="en-ID" b="1" dirty="0">
                        <a:solidFill>
                          <a:schemeClr val="bg2"/>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423934347"/>
                  </a:ext>
                </a:extLst>
              </a:tr>
              <a:tr h="370840">
                <a:tc>
                  <a:txBody>
                    <a:bodyPr/>
                    <a:lstStyle/>
                    <a:p>
                      <a:pPr algn="ctr"/>
                      <a:r>
                        <a:rPr lang="en-US" sz="1400" b="1" dirty="0" err="1"/>
                        <a:t>Kegiatan</a:t>
                      </a:r>
                      <a:endParaRPr lang="en-ID" sz="1400" b="1" dirty="0"/>
                    </a:p>
                  </a:txBody>
                  <a:tcPr/>
                </a:tc>
                <a:tc>
                  <a:txBody>
                    <a:bodyPr/>
                    <a:lstStyle/>
                    <a:p>
                      <a:pPr algn="ctr"/>
                      <a:r>
                        <a:rPr lang="en-US" sz="1400" b="1" dirty="0" err="1"/>
                        <a:t>Indikator</a:t>
                      </a:r>
                      <a:endParaRPr lang="en-ID" sz="1400" b="1" dirty="0"/>
                    </a:p>
                  </a:txBody>
                  <a:tcPr/>
                </a:tc>
                <a:tc>
                  <a:txBody>
                    <a:bodyPr/>
                    <a:lstStyle/>
                    <a:p>
                      <a:pPr algn="ctr"/>
                      <a:r>
                        <a:rPr lang="en-US" sz="1400" b="1" dirty="0"/>
                        <a:t>Target </a:t>
                      </a:r>
                      <a:endParaRPr lang="en-ID" sz="1400" b="1" dirty="0"/>
                    </a:p>
                  </a:txBody>
                  <a:tcPr/>
                </a:tc>
                <a:extLst>
                  <a:ext uri="{0D108BD9-81ED-4DB2-BD59-A6C34878D82A}">
                    <a16:rowId xmlns:a16="http://schemas.microsoft.com/office/drawing/2014/main" val="1321608847"/>
                  </a:ext>
                </a:extLst>
              </a:tr>
              <a:tr h="370840">
                <a:tc>
                  <a:txBody>
                    <a:bodyPr/>
                    <a:lstStyle/>
                    <a:p>
                      <a:r>
                        <a:rPr lang="en-US" sz="1400" dirty="0" err="1"/>
                        <a:t>Perencanaan</a:t>
                      </a:r>
                      <a:r>
                        <a:rPr lang="en-US" sz="1400" dirty="0"/>
                        <a:t>, </a:t>
                      </a:r>
                      <a:r>
                        <a:rPr lang="en-US" sz="1400" dirty="0" err="1"/>
                        <a:t>Penganggaran</a:t>
                      </a:r>
                      <a:r>
                        <a:rPr lang="en-US" sz="1400" dirty="0"/>
                        <a:t> dan </a:t>
                      </a:r>
                      <a:r>
                        <a:rPr lang="en-US" sz="1400" dirty="0" err="1"/>
                        <a:t>Evaluasi</a:t>
                      </a:r>
                      <a:r>
                        <a:rPr lang="en-US" sz="1400" dirty="0"/>
                        <a:t> Kinerja </a:t>
                      </a:r>
                      <a:r>
                        <a:rPr lang="en-US" sz="1400" dirty="0" err="1"/>
                        <a:t>Perangkat</a:t>
                      </a:r>
                      <a:r>
                        <a:rPr lang="en-US" sz="1400" dirty="0"/>
                        <a:t> Daerah</a:t>
                      </a:r>
                      <a:endParaRPr lang="en-ID" sz="1400" dirty="0"/>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Keselarasan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Perencanaan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terhadap</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Capaian</a:t>
                      </a:r>
                      <a:r>
                        <a:rPr lang="en-ID" sz="1400" b="0" i="0" u="none" strike="noStrike" dirty="0">
                          <a:solidFill>
                            <a:srgbClr val="000000"/>
                          </a:solidFill>
                          <a:effectLst/>
                          <a:latin typeface="Comic Sans MS" panose="030F0702030302020204" pitchFamily="66" charset="0"/>
                        </a:rPr>
                        <a:t> Kinerja </a:t>
                      </a:r>
                      <a:r>
                        <a:rPr lang="en-ID" sz="1400" b="0" i="0" u="none" strike="noStrike" dirty="0" err="1">
                          <a:solidFill>
                            <a:srgbClr val="000000"/>
                          </a:solidFill>
                          <a:effectLst/>
                          <a:latin typeface="Comic Sans MS" panose="030F0702030302020204" pitchFamily="66" charset="0"/>
                        </a:rPr>
                        <a:t>Perangkat</a:t>
                      </a:r>
                      <a:r>
                        <a:rPr lang="en-ID" sz="1400" b="0" i="0" u="none" strike="noStrike" dirty="0">
                          <a:solidFill>
                            <a:srgbClr val="000000"/>
                          </a:solidFill>
                          <a:effectLst/>
                          <a:latin typeface="Comic Sans MS" panose="030F0702030302020204" pitchFamily="66" charset="0"/>
                        </a:rPr>
                        <a:t> Daerah</a:t>
                      </a:r>
                    </a:p>
                  </a:txBody>
                  <a:tcPr marL="0" marR="0" marT="0" marB="0"/>
                </a:tc>
                <a:tc>
                  <a:txBody>
                    <a:bodyPr/>
                    <a:lstStyle/>
                    <a:p>
                      <a:pPr algn="ctr"/>
                      <a:r>
                        <a:rPr lang="en-US" sz="1400" dirty="0"/>
                        <a:t>3 </a:t>
                      </a:r>
                      <a:r>
                        <a:rPr lang="en-US" sz="1400" dirty="0" err="1"/>
                        <a:t>Dokumen</a:t>
                      </a:r>
                      <a:endParaRPr lang="en-ID" sz="1400" dirty="0"/>
                    </a:p>
                  </a:txBody>
                  <a:tcPr/>
                </a:tc>
                <a:extLst>
                  <a:ext uri="{0D108BD9-81ED-4DB2-BD59-A6C34878D82A}">
                    <a16:rowId xmlns:a16="http://schemas.microsoft.com/office/drawing/2014/main" val="186582924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err="1"/>
                        <a:t>Administrasi</a:t>
                      </a:r>
                      <a:r>
                        <a:rPr lang="en-US" sz="1400" dirty="0"/>
                        <a:t> </a:t>
                      </a:r>
                      <a:r>
                        <a:rPr lang="en-US" sz="1400" dirty="0" err="1"/>
                        <a:t>Keuangan</a:t>
                      </a:r>
                      <a:r>
                        <a:rPr lang="en-US" sz="1400" dirty="0"/>
                        <a:t> </a:t>
                      </a:r>
                      <a:r>
                        <a:rPr lang="en-US" sz="1400" dirty="0" err="1"/>
                        <a:t>Perangkat</a:t>
                      </a:r>
                      <a:r>
                        <a:rPr lang="en-US" sz="1400" dirty="0"/>
                        <a:t> Daerah</a:t>
                      </a:r>
                      <a:endParaRPr lang="en-ID" sz="1400" dirty="0"/>
                    </a:p>
                    <a:p>
                      <a:endParaRPr lang="en-US" sz="1400" dirty="0"/>
                    </a:p>
                    <a:p>
                      <a:endParaRPr lang="en-US" sz="1400" dirty="0"/>
                    </a:p>
                  </a:txBody>
                  <a:tcPr/>
                </a:tc>
                <a:tc>
                  <a:txBody>
                    <a:bodyPr/>
                    <a:lstStyle/>
                    <a:p>
                      <a:pPr algn="l" fontAlgn="t"/>
                      <a:r>
                        <a:rPr lang="sv-SE" sz="1400" b="0" i="0" u="none" strike="noStrike" dirty="0">
                          <a:solidFill>
                            <a:srgbClr val="000000"/>
                          </a:solidFill>
                          <a:effectLst/>
                          <a:latin typeface="Comic Sans MS" panose="030F0702030302020204" pitchFamily="66" charset="0"/>
                        </a:rPr>
                        <a:t>Persentase Dokumen Pelaporan Keuangan  dengan Kualitas Baik</a:t>
                      </a:r>
                    </a:p>
                  </a:txBody>
                  <a:tcPr marL="0" marR="0" marT="0" marB="0"/>
                </a:tc>
                <a:tc>
                  <a:txBody>
                    <a:bodyPr/>
                    <a:lstStyle/>
                    <a:p>
                      <a:pPr algn="ctr"/>
                      <a:r>
                        <a:rPr lang="en-US" sz="1400" dirty="0"/>
                        <a:t>3 </a:t>
                      </a:r>
                      <a:r>
                        <a:rPr lang="en-US" sz="1400" dirty="0" err="1"/>
                        <a:t>Dokumen</a:t>
                      </a:r>
                      <a:endParaRPr lang="en-ID" sz="1400" dirty="0"/>
                    </a:p>
                  </a:txBody>
                  <a:tcPr/>
                </a:tc>
                <a:extLst>
                  <a:ext uri="{0D108BD9-81ED-4DB2-BD59-A6C34878D82A}">
                    <a16:rowId xmlns:a16="http://schemas.microsoft.com/office/drawing/2014/main" val="1370673640"/>
                  </a:ext>
                </a:extLst>
              </a:tr>
            </a:tbl>
          </a:graphicData>
        </a:graphic>
      </p:graphicFrame>
    </p:spTree>
    <p:extLst>
      <p:ext uri="{BB962C8B-B14F-4D97-AF65-F5344CB8AC3E}">
        <p14:creationId xmlns:p14="http://schemas.microsoft.com/office/powerpoint/2010/main" val="15577774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BBE1D-F260-471E-B49F-81098BD8A5CA}"/>
              </a:ext>
            </a:extLst>
          </p:cNvPr>
          <p:cNvSpPr>
            <a:spLocks noGrp="1"/>
          </p:cNvSpPr>
          <p:nvPr>
            <p:ph type="title"/>
          </p:nvPr>
        </p:nvSpPr>
        <p:spPr>
          <a:xfrm>
            <a:off x="215516" y="188640"/>
            <a:ext cx="8712968" cy="744034"/>
          </a:xfrm>
        </p:spPr>
        <p:txBody>
          <a:bodyPr/>
          <a:lstStyle/>
          <a:p>
            <a:pPr algn="ctr"/>
            <a:r>
              <a:rPr lang="en-US" sz="2400" b="1" dirty="0">
                <a:solidFill>
                  <a:srgbClr val="FF0000"/>
                </a:solidFill>
              </a:rPr>
              <a:t>CASCADING KECAMATAN SULANG TAHUN 2023</a:t>
            </a:r>
            <a:br>
              <a:rPr lang="en-US" sz="2400" b="1" dirty="0">
                <a:solidFill>
                  <a:srgbClr val="FF0000"/>
                </a:solidFill>
              </a:rPr>
            </a:br>
            <a:r>
              <a:rPr lang="en-US" sz="2000" b="1" dirty="0">
                <a:solidFill>
                  <a:srgbClr val="FF0000"/>
                </a:solidFill>
              </a:rPr>
              <a:t>BERDASARKAN KEPMENDAGRI N0.050 - 5889 TAHUN 2021</a:t>
            </a:r>
            <a:endParaRPr lang="en-ID" sz="2000" b="1" dirty="0">
              <a:solidFill>
                <a:srgbClr val="FF0000"/>
              </a:solidFill>
            </a:endParaRPr>
          </a:p>
        </p:txBody>
      </p:sp>
      <p:graphicFrame>
        <p:nvGraphicFramePr>
          <p:cNvPr id="3" name="Table 3">
            <a:extLst>
              <a:ext uri="{FF2B5EF4-FFF2-40B4-BE49-F238E27FC236}">
                <a16:creationId xmlns:a16="http://schemas.microsoft.com/office/drawing/2014/main" id="{576D186D-BC06-43E6-9B22-9AFA02ADCB1E}"/>
              </a:ext>
            </a:extLst>
          </p:cNvPr>
          <p:cNvGraphicFramePr>
            <a:graphicFrameLocks noGrp="1"/>
          </p:cNvGraphicFramePr>
          <p:nvPr>
            <p:extLst>
              <p:ext uri="{D42A27DB-BD31-4B8C-83A1-F6EECF244321}">
                <p14:modId xmlns:p14="http://schemas.microsoft.com/office/powerpoint/2010/main" val="2241287634"/>
              </p:ext>
            </p:extLst>
          </p:nvPr>
        </p:nvGraphicFramePr>
        <p:xfrm>
          <a:off x="168383" y="992476"/>
          <a:ext cx="4134988" cy="1473200"/>
        </p:xfrm>
        <a:graphic>
          <a:graphicData uri="http://schemas.openxmlformats.org/drawingml/2006/table">
            <a:tbl>
              <a:tblPr firstRow="1" bandRow="1">
                <a:tableStyleId>{5C22544A-7EE6-4342-B048-85BDC9FD1C3A}</a:tableStyleId>
              </a:tblPr>
              <a:tblGrid>
                <a:gridCol w="1856806">
                  <a:extLst>
                    <a:ext uri="{9D8B030D-6E8A-4147-A177-3AD203B41FA5}">
                      <a16:colId xmlns:a16="http://schemas.microsoft.com/office/drawing/2014/main" val="1159339379"/>
                    </a:ext>
                  </a:extLst>
                </a:gridCol>
                <a:gridCol w="1382317">
                  <a:extLst>
                    <a:ext uri="{9D8B030D-6E8A-4147-A177-3AD203B41FA5}">
                      <a16:colId xmlns:a16="http://schemas.microsoft.com/office/drawing/2014/main" val="1889968579"/>
                    </a:ext>
                  </a:extLst>
                </a:gridCol>
                <a:gridCol w="895865">
                  <a:extLst>
                    <a:ext uri="{9D8B030D-6E8A-4147-A177-3AD203B41FA5}">
                      <a16:colId xmlns:a16="http://schemas.microsoft.com/office/drawing/2014/main" val="952682295"/>
                    </a:ext>
                  </a:extLst>
                </a:gridCol>
              </a:tblGrid>
              <a:tr h="370840">
                <a:tc gridSpan="3">
                  <a:txBody>
                    <a:bodyPr/>
                    <a:lstStyle/>
                    <a:p>
                      <a:pPr algn="ctr"/>
                      <a:r>
                        <a:rPr lang="en-US" sz="1400" dirty="0" err="1">
                          <a:solidFill>
                            <a:schemeClr val="bg1"/>
                          </a:solidFill>
                        </a:rPr>
                        <a:t>Camat</a:t>
                      </a:r>
                      <a:endParaRPr lang="en-ID" sz="1400" dirty="0">
                        <a:solidFill>
                          <a:schemeClr val="bg1"/>
                        </a:solidFill>
                      </a:endParaRPr>
                    </a:p>
                  </a:txBody>
                  <a:tcPr/>
                </a:tc>
                <a:tc hMerge="1">
                  <a:txBody>
                    <a:bodyPr/>
                    <a:lstStyle/>
                    <a:p>
                      <a:endParaRPr lang="en-ID" sz="1200" dirty="0"/>
                    </a:p>
                  </a:txBody>
                  <a:tcPr/>
                </a:tc>
                <a:tc hMerge="1">
                  <a:txBody>
                    <a:bodyPr/>
                    <a:lstStyle/>
                    <a:p>
                      <a:endParaRPr lang="en-ID" sz="1200" dirty="0"/>
                    </a:p>
                  </a:txBody>
                  <a:tcPr/>
                </a:tc>
                <a:extLst>
                  <a:ext uri="{0D108BD9-81ED-4DB2-BD59-A6C34878D82A}">
                    <a16:rowId xmlns:a16="http://schemas.microsoft.com/office/drawing/2014/main" val="2174219783"/>
                  </a:ext>
                </a:extLst>
              </a:tr>
              <a:tr h="370840">
                <a:tc>
                  <a:txBody>
                    <a:bodyPr/>
                    <a:lstStyle/>
                    <a:p>
                      <a:pPr algn="ctr"/>
                      <a:r>
                        <a:rPr lang="en-US" sz="1400" dirty="0" err="1"/>
                        <a:t>Tujuan</a:t>
                      </a:r>
                      <a:endParaRPr lang="en-ID" sz="1400" dirty="0"/>
                    </a:p>
                  </a:txBody>
                  <a:tcPr/>
                </a:tc>
                <a:tc>
                  <a:txBody>
                    <a:bodyPr/>
                    <a:lstStyle/>
                    <a:p>
                      <a:pPr algn="ctr"/>
                      <a:r>
                        <a:rPr lang="en-US" sz="1400" dirty="0" err="1"/>
                        <a:t>Indikator</a:t>
                      </a:r>
                      <a:endParaRPr lang="en-ID" sz="1400" dirty="0"/>
                    </a:p>
                  </a:txBody>
                  <a:tcPr/>
                </a:tc>
                <a:tc>
                  <a:txBody>
                    <a:bodyPr/>
                    <a:lstStyle/>
                    <a:p>
                      <a:pPr algn="ctr"/>
                      <a:r>
                        <a:rPr lang="en-US" sz="1400" dirty="0"/>
                        <a:t>Target</a:t>
                      </a:r>
                      <a:endParaRPr lang="en-ID" sz="1400" dirty="0"/>
                    </a:p>
                  </a:txBody>
                  <a:tcPr/>
                </a:tc>
                <a:extLst>
                  <a:ext uri="{0D108BD9-81ED-4DB2-BD59-A6C34878D82A}">
                    <a16:rowId xmlns:a16="http://schemas.microsoft.com/office/drawing/2014/main" val="3221158084"/>
                  </a:ext>
                </a:extLst>
              </a:tr>
              <a:tr h="370840">
                <a:tc>
                  <a:txBody>
                    <a:bodyPr/>
                    <a:lstStyle/>
                    <a:p>
                      <a:r>
                        <a:rPr lang="en-US" sz="1400" dirty="0" err="1"/>
                        <a:t>Meningkatkan</a:t>
                      </a:r>
                      <a:r>
                        <a:rPr lang="en-US" sz="1400" dirty="0"/>
                        <a:t> </a:t>
                      </a:r>
                      <a:r>
                        <a:rPr lang="en-US" sz="1400" dirty="0" err="1"/>
                        <a:t>Kualitas</a:t>
                      </a:r>
                      <a:r>
                        <a:rPr lang="en-US" sz="1400" dirty="0"/>
                        <a:t> </a:t>
                      </a:r>
                      <a:r>
                        <a:rPr lang="en-US" sz="1400" dirty="0" err="1"/>
                        <a:t>Pelayanan</a:t>
                      </a:r>
                      <a:r>
                        <a:rPr lang="en-US" sz="1400" dirty="0"/>
                        <a:t> Publik</a:t>
                      </a:r>
                      <a:endParaRPr lang="en-ID" sz="1400" dirty="0"/>
                    </a:p>
                  </a:txBody>
                  <a:tcPr/>
                </a:tc>
                <a:tc>
                  <a:txBody>
                    <a:bodyPr/>
                    <a:lstStyle/>
                    <a:p>
                      <a:r>
                        <a:rPr lang="en-US" sz="1400" dirty="0" err="1"/>
                        <a:t>Indeks</a:t>
                      </a:r>
                      <a:r>
                        <a:rPr lang="en-US" sz="1400" dirty="0"/>
                        <a:t> </a:t>
                      </a:r>
                      <a:r>
                        <a:rPr lang="en-US" sz="1400" dirty="0" err="1"/>
                        <a:t>Pelayanan</a:t>
                      </a:r>
                      <a:r>
                        <a:rPr lang="en-US" sz="1400" dirty="0"/>
                        <a:t> Publik (IPP)</a:t>
                      </a:r>
                      <a:endParaRPr lang="en-ID" sz="1400" dirty="0"/>
                    </a:p>
                  </a:txBody>
                  <a:tcPr/>
                </a:tc>
                <a:tc>
                  <a:txBody>
                    <a:bodyPr/>
                    <a:lstStyle/>
                    <a:p>
                      <a:pPr algn="ctr"/>
                      <a:r>
                        <a:rPr lang="en-US" sz="1400" dirty="0"/>
                        <a:t>3,2</a:t>
                      </a:r>
                      <a:endParaRPr lang="en-ID" sz="1400" dirty="0"/>
                    </a:p>
                  </a:txBody>
                  <a:tcPr/>
                </a:tc>
                <a:extLst>
                  <a:ext uri="{0D108BD9-81ED-4DB2-BD59-A6C34878D82A}">
                    <a16:rowId xmlns:a16="http://schemas.microsoft.com/office/drawing/2014/main" val="8619224"/>
                  </a:ext>
                </a:extLst>
              </a:tr>
            </a:tbl>
          </a:graphicData>
        </a:graphic>
      </p:graphicFrame>
      <p:graphicFrame>
        <p:nvGraphicFramePr>
          <p:cNvPr id="4" name="Table 4">
            <a:extLst>
              <a:ext uri="{FF2B5EF4-FFF2-40B4-BE49-F238E27FC236}">
                <a16:creationId xmlns:a16="http://schemas.microsoft.com/office/drawing/2014/main" id="{C80C1505-E5AF-4AD7-823C-E912C68966FE}"/>
              </a:ext>
            </a:extLst>
          </p:cNvPr>
          <p:cNvGraphicFramePr>
            <a:graphicFrameLocks noGrp="1"/>
          </p:cNvGraphicFramePr>
          <p:nvPr>
            <p:extLst>
              <p:ext uri="{D42A27DB-BD31-4B8C-83A1-F6EECF244321}">
                <p14:modId xmlns:p14="http://schemas.microsoft.com/office/powerpoint/2010/main" val="3965615879"/>
              </p:ext>
            </p:extLst>
          </p:nvPr>
        </p:nvGraphicFramePr>
        <p:xfrm>
          <a:off x="5277553" y="1056520"/>
          <a:ext cx="3744416" cy="1767840"/>
        </p:xfrm>
        <a:graphic>
          <a:graphicData uri="http://schemas.openxmlformats.org/drawingml/2006/table">
            <a:tbl>
              <a:tblPr firstRow="1" bandRow="1">
                <a:tableStyleId>{5C22544A-7EE6-4342-B048-85BDC9FD1C3A}</a:tableStyleId>
              </a:tblPr>
              <a:tblGrid>
                <a:gridCol w="1670711">
                  <a:extLst>
                    <a:ext uri="{9D8B030D-6E8A-4147-A177-3AD203B41FA5}">
                      <a16:colId xmlns:a16="http://schemas.microsoft.com/office/drawing/2014/main" val="1840380392"/>
                    </a:ext>
                  </a:extLst>
                </a:gridCol>
                <a:gridCol w="1224136">
                  <a:extLst>
                    <a:ext uri="{9D8B030D-6E8A-4147-A177-3AD203B41FA5}">
                      <a16:colId xmlns:a16="http://schemas.microsoft.com/office/drawing/2014/main" val="2654476899"/>
                    </a:ext>
                  </a:extLst>
                </a:gridCol>
                <a:gridCol w="849569">
                  <a:extLst>
                    <a:ext uri="{9D8B030D-6E8A-4147-A177-3AD203B41FA5}">
                      <a16:colId xmlns:a16="http://schemas.microsoft.com/office/drawing/2014/main" val="3807866669"/>
                    </a:ext>
                  </a:extLst>
                </a:gridCol>
              </a:tblGrid>
              <a:tr h="267942">
                <a:tc gridSpan="3">
                  <a:txBody>
                    <a:bodyPr/>
                    <a:lstStyle/>
                    <a:p>
                      <a:pPr algn="ctr"/>
                      <a:r>
                        <a:rPr lang="en-US" sz="1400" dirty="0" err="1">
                          <a:solidFill>
                            <a:schemeClr val="bg1"/>
                          </a:solidFill>
                        </a:rPr>
                        <a:t>Camat</a:t>
                      </a:r>
                      <a:endParaRPr lang="en-ID" sz="1400" dirty="0">
                        <a:solidFill>
                          <a:schemeClr val="bg1"/>
                        </a:solidFill>
                      </a:endParaRPr>
                    </a:p>
                  </a:txBody>
                  <a:tcPr/>
                </a:tc>
                <a:tc hMerge="1">
                  <a:txBody>
                    <a:bodyPr/>
                    <a:lstStyle/>
                    <a:p>
                      <a:endParaRPr lang="en-ID" sz="900" dirty="0"/>
                    </a:p>
                  </a:txBody>
                  <a:tcPr/>
                </a:tc>
                <a:tc hMerge="1">
                  <a:txBody>
                    <a:bodyPr/>
                    <a:lstStyle/>
                    <a:p>
                      <a:endParaRPr lang="en-ID" sz="900" dirty="0"/>
                    </a:p>
                  </a:txBody>
                  <a:tcPr/>
                </a:tc>
                <a:extLst>
                  <a:ext uri="{0D108BD9-81ED-4DB2-BD59-A6C34878D82A}">
                    <a16:rowId xmlns:a16="http://schemas.microsoft.com/office/drawing/2014/main" val="331366790"/>
                  </a:ext>
                </a:extLst>
              </a:tr>
              <a:tr h="252336">
                <a:tc>
                  <a:txBody>
                    <a:bodyPr/>
                    <a:lstStyle/>
                    <a:p>
                      <a:r>
                        <a:rPr lang="en-US" sz="1400" dirty="0" err="1"/>
                        <a:t>Sasaran</a:t>
                      </a:r>
                      <a:endParaRPr lang="en-ID" sz="1400" dirty="0"/>
                    </a:p>
                  </a:txBody>
                  <a:tcPr/>
                </a:tc>
                <a:tc>
                  <a:txBody>
                    <a:bodyPr/>
                    <a:lstStyle/>
                    <a:p>
                      <a:r>
                        <a:rPr lang="en-US" sz="1400" dirty="0" err="1"/>
                        <a:t>Indikator</a:t>
                      </a:r>
                      <a:endParaRPr lang="en-ID" sz="1400" dirty="0"/>
                    </a:p>
                  </a:txBody>
                  <a:tcPr/>
                </a:tc>
                <a:tc>
                  <a:txBody>
                    <a:bodyPr/>
                    <a:lstStyle/>
                    <a:p>
                      <a:r>
                        <a:rPr lang="en-US" sz="1400" dirty="0"/>
                        <a:t>Target</a:t>
                      </a:r>
                      <a:endParaRPr lang="en-ID" sz="1400" dirty="0"/>
                    </a:p>
                  </a:txBody>
                  <a:tcPr/>
                </a:tc>
                <a:extLst>
                  <a:ext uri="{0D108BD9-81ED-4DB2-BD59-A6C34878D82A}">
                    <a16:rowId xmlns:a16="http://schemas.microsoft.com/office/drawing/2014/main" val="2134789470"/>
                  </a:ext>
                </a:extLst>
              </a:tr>
              <a:tr h="8614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err="1"/>
                        <a:t>Meningkatnya</a:t>
                      </a:r>
                      <a:r>
                        <a:rPr lang="en-US" sz="1400" dirty="0"/>
                        <a:t> </a:t>
                      </a:r>
                      <a:r>
                        <a:rPr lang="en-US" sz="1400" dirty="0" err="1"/>
                        <a:t>Kualitas</a:t>
                      </a:r>
                      <a:r>
                        <a:rPr lang="en-US" sz="1400" dirty="0"/>
                        <a:t> </a:t>
                      </a:r>
                      <a:r>
                        <a:rPr lang="en-US" sz="1400" dirty="0" err="1"/>
                        <a:t>Pelayanan</a:t>
                      </a:r>
                      <a:r>
                        <a:rPr lang="en-US" sz="1400" dirty="0"/>
                        <a:t> </a:t>
                      </a:r>
                      <a:r>
                        <a:rPr lang="en-US" sz="1400" dirty="0" err="1"/>
                        <a:t>Kecamatan</a:t>
                      </a:r>
                      <a:endParaRPr lang="en-ID" sz="1400" dirty="0"/>
                    </a:p>
                    <a:p>
                      <a:endParaRPr lang="en-ID" sz="1400" dirty="0"/>
                    </a:p>
                  </a:txBody>
                  <a:tcPr/>
                </a:tc>
                <a:tc>
                  <a:txBody>
                    <a:bodyPr/>
                    <a:lstStyle/>
                    <a:p>
                      <a:r>
                        <a:rPr lang="en-US" sz="1400" dirty="0" err="1"/>
                        <a:t>Indek</a:t>
                      </a:r>
                      <a:r>
                        <a:rPr lang="en-US" sz="1400" dirty="0"/>
                        <a:t> </a:t>
                      </a:r>
                      <a:r>
                        <a:rPr lang="en-US" sz="1400" dirty="0" err="1"/>
                        <a:t>Kepuasan</a:t>
                      </a:r>
                      <a:r>
                        <a:rPr lang="en-US" sz="1400" dirty="0"/>
                        <a:t> Masyarakat (IKM)</a:t>
                      </a:r>
                      <a:endParaRPr lang="en-ID" sz="1400" dirty="0"/>
                    </a:p>
                  </a:txBody>
                  <a:tcPr/>
                </a:tc>
                <a:tc>
                  <a:txBody>
                    <a:bodyPr/>
                    <a:lstStyle/>
                    <a:p>
                      <a:r>
                        <a:rPr lang="en-US" sz="1400" dirty="0"/>
                        <a:t>  82</a:t>
                      </a:r>
                      <a:endParaRPr lang="en-ID" sz="1400" dirty="0"/>
                    </a:p>
                  </a:txBody>
                  <a:tcPr/>
                </a:tc>
                <a:extLst>
                  <a:ext uri="{0D108BD9-81ED-4DB2-BD59-A6C34878D82A}">
                    <a16:rowId xmlns:a16="http://schemas.microsoft.com/office/drawing/2014/main" val="4160707179"/>
                  </a:ext>
                </a:extLst>
              </a:tr>
            </a:tbl>
          </a:graphicData>
        </a:graphic>
      </p:graphicFrame>
      <p:graphicFrame>
        <p:nvGraphicFramePr>
          <p:cNvPr id="5" name="Table 5">
            <a:extLst>
              <a:ext uri="{FF2B5EF4-FFF2-40B4-BE49-F238E27FC236}">
                <a16:creationId xmlns:a16="http://schemas.microsoft.com/office/drawing/2014/main" id="{25A4B951-FD97-4EB6-BC94-9DA021DA62D0}"/>
              </a:ext>
            </a:extLst>
          </p:cNvPr>
          <p:cNvGraphicFramePr>
            <a:graphicFrameLocks noGrp="1"/>
          </p:cNvGraphicFramePr>
          <p:nvPr>
            <p:extLst>
              <p:ext uri="{D42A27DB-BD31-4B8C-83A1-F6EECF244321}">
                <p14:modId xmlns:p14="http://schemas.microsoft.com/office/powerpoint/2010/main" val="762707035"/>
              </p:ext>
            </p:extLst>
          </p:nvPr>
        </p:nvGraphicFramePr>
        <p:xfrm>
          <a:off x="5245129" y="3599562"/>
          <a:ext cx="3744416" cy="1597614"/>
        </p:xfrm>
        <a:graphic>
          <a:graphicData uri="http://schemas.openxmlformats.org/drawingml/2006/table">
            <a:tbl>
              <a:tblPr firstRow="1" bandRow="1">
                <a:tableStyleId>{5C22544A-7EE6-4342-B048-85BDC9FD1C3A}</a:tableStyleId>
              </a:tblPr>
              <a:tblGrid>
                <a:gridCol w="1182864">
                  <a:extLst>
                    <a:ext uri="{9D8B030D-6E8A-4147-A177-3AD203B41FA5}">
                      <a16:colId xmlns:a16="http://schemas.microsoft.com/office/drawing/2014/main" val="2090830864"/>
                    </a:ext>
                  </a:extLst>
                </a:gridCol>
                <a:gridCol w="1280776">
                  <a:extLst>
                    <a:ext uri="{9D8B030D-6E8A-4147-A177-3AD203B41FA5}">
                      <a16:colId xmlns:a16="http://schemas.microsoft.com/office/drawing/2014/main" val="1061049606"/>
                    </a:ext>
                  </a:extLst>
                </a:gridCol>
                <a:gridCol w="1280776">
                  <a:extLst>
                    <a:ext uri="{9D8B030D-6E8A-4147-A177-3AD203B41FA5}">
                      <a16:colId xmlns:a16="http://schemas.microsoft.com/office/drawing/2014/main" val="3010902178"/>
                    </a:ext>
                  </a:extLst>
                </a:gridCol>
              </a:tblGrid>
              <a:tr h="387327">
                <a:tc gridSpan="3">
                  <a:txBody>
                    <a:bodyPr/>
                    <a:lstStyle/>
                    <a:p>
                      <a:pPr algn="ctr"/>
                      <a:r>
                        <a:rPr lang="en-US" sz="1400" dirty="0" err="1">
                          <a:solidFill>
                            <a:schemeClr val="bg1"/>
                          </a:solidFill>
                        </a:rPr>
                        <a:t>Sekcam</a:t>
                      </a:r>
                      <a:endParaRPr lang="en-ID" sz="1400" dirty="0">
                        <a:solidFill>
                          <a:schemeClr val="bg1"/>
                        </a:solidFill>
                      </a:endParaRPr>
                    </a:p>
                  </a:txBody>
                  <a:tcPr/>
                </a:tc>
                <a:tc hMerge="1">
                  <a:txBody>
                    <a:bodyPr/>
                    <a:lstStyle/>
                    <a:p>
                      <a:endParaRPr lang="en-ID" sz="1400" dirty="0"/>
                    </a:p>
                  </a:txBody>
                  <a:tcPr/>
                </a:tc>
                <a:tc hMerge="1">
                  <a:txBody>
                    <a:bodyPr/>
                    <a:lstStyle/>
                    <a:p>
                      <a:endParaRPr lang="en-ID" sz="1400" dirty="0"/>
                    </a:p>
                  </a:txBody>
                  <a:tcPr/>
                </a:tc>
                <a:extLst>
                  <a:ext uri="{0D108BD9-81ED-4DB2-BD59-A6C34878D82A}">
                    <a16:rowId xmlns:a16="http://schemas.microsoft.com/office/drawing/2014/main" val="3195919234"/>
                  </a:ext>
                </a:extLst>
              </a:tr>
              <a:tr h="387327">
                <a:tc>
                  <a:txBody>
                    <a:bodyPr/>
                    <a:lstStyle/>
                    <a:p>
                      <a:r>
                        <a:rPr lang="en-US" sz="1200" dirty="0">
                          <a:latin typeface="Comic Sans MS" panose="030F0702030302020204" pitchFamily="66" charset="0"/>
                        </a:rPr>
                        <a:t>Program</a:t>
                      </a:r>
                      <a:endParaRPr lang="en-ID" sz="1200" dirty="0">
                        <a:latin typeface="Comic Sans MS" panose="030F0702030302020204" pitchFamily="66" charset="0"/>
                      </a:endParaRPr>
                    </a:p>
                  </a:txBody>
                  <a:tcPr/>
                </a:tc>
                <a:tc>
                  <a:txBody>
                    <a:bodyPr/>
                    <a:lstStyle/>
                    <a:p>
                      <a:r>
                        <a:rPr lang="en-US" sz="1200" dirty="0" err="1">
                          <a:latin typeface="Comic Sans MS" panose="030F0702030302020204" pitchFamily="66" charset="0"/>
                        </a:rPr>
                        <a:t>Indikator</a:t>
                      </a:r>
                      <a:endParaRPr lang="en-ID" sz="1200" dirty="0">
                        <a:latin typeface="Comic Sans MS" panose="030F0702030302020204" pitchFamily="66" charset="0"/>
                      </a:endParaRPr>
                    </a:p>
                  </a:txBody>
                  <a:tcPr/>
                </a:tc>
                <a:tc>
                  <a:txBody>
                    <a:bodyPr/>
                    <a:lstStyle/>
                    <a:p>
                      <a:r>
                        <a:rPr lang="en-US" sz="1200" dirty="0">
                          <a:latin typeface="Comic Sans MS" panose="030F0702030302020204" pitchFamily="66" charset="0"/>
                        </a:rPr>
                        <a:t>Target</a:t>
                      </a:r>
                      <a:endParaRPr lang="en-ID" sz="1200" dirty="0">
                        <a:latin typeface="Comic Sans MS" panose="030F0702030302020204" pitchFamily="66" charset="0"/>
                      </a:endParaRPr>
                    </a:p>
                  </a:txBody>
                  <a:tcPr/>
                </a:tc>
                <a:extLst>
                  <a:ext uri="{0D108BD9-81ED-4DB2-BD59-A6C34878D82A}">
                    <a16:rowId xmlns:a16="http://schemas.microsoft.com/office/drawing/2014/main" val="3554188091"/>
                  </a:ext>
                </a:extLst>
              </a:tr>
              <a:tr h="811795">
                <a:tc>
                  <a:txBody>
                    <a:bodyPr/>
                    <a:lstStyle/>
                    <a:p>
                      <a:r>
                        <a:rPr lang="en-US" sz="1200" dirty="0" err="1">
                          <a:latin typeface="Comic Sans MS" panose="030F0702030302020204" pitchFamily="66" charset="0"/>
                        </a:rPr>
                        <a:t>Penunjang</a:t>
                      </a:r>
                      <a:r>
                        <a:rPr lang="en-US" sz="1200" dirty="0">
                          <a:latin typeface="Comic Sans MS" panose="030F0702030302020204" pitchFamily="66" charset="0"/>
                        </a:rPr>
                        <a:t> </a:t>
                      </a:r>
                      <a:r>
                        <a:rPr lang="en-US" sz="1200" dirty="0" err="1">
                          <a:latin typeface="Comic Sans MS" panose="030F0702030302020204" pitchFamily="66" charset="0"/>
                        </a:rPr>
                        <a:t>Urusan</a:t>
                      </a:r>
                      <a:r>
                        <a:rPr lang="en-US" sz="1200" dirty="0">
                          <a:latin typeface="Comic Sans MS" panose="030F0702030302020204" pitchFamily="66" charset="0"/>
                        </a:rPr>
                        <a:t> </a:t>
                      </a:r>
                      <a:r>
                        <a:rPr lang="en-US" sz="1200" dirty="0" err="1">
                          <a:latin typeface="Comic Sans MS" panose="030F0702030302020204" pitchFamily="66" charset="0"/>
                        </a:rPr>
                        <a:t>Pemerintahan</a:t>
                      </a:r>
                      <a:r>
                        <a:rPr lang="en-US" sz="1200" dirty="0">
                          <a:latin typeface="Comic Sans MS" panose="030F0702030302020204" pitchFamily="66" charset="0"/>
                        </a:rPr>
                        <a:t> Daerah/Kota</a:t>
                      </a:r>
                      <a:endParaRPr lang="en-ID" sz="1200" dirty="0">
                        <a:latin typeface="Comic Sans MS" panose="030F0702030302020204" pitchFamily="66" charset="0"/>
                      </a:endParaRPr>
                    </a:p>
                  </a:txBody>
                  <a:tcPr/>
                </a:tc>
                <a:tc>
                  <a:txBody>
                    <a:bodyPr/>
                    <a:lstStyle/>
                    <a:p>
                      <a:r>
                        <a:rPr lang="en-US" sz="1200" dirty="0">
                          <a:latin typeface="Comic Sans MS" panose="030F0702030302020204" pitchFamily="66" charset="0"/>
                        </a:rPr>
                        <a:t>Nilai OPD </a:t>
                      </a:r>
                      <a:r>
                        <a:rPr lang="en-US" sz="1200" dirty="0" err="1">
                          <a:latin typeface="Comic Sans MS" panose="030F0702030302020204" pitchFamily="66" charset="0"/>
                        </a:rPr>
                        <a:t>Kecamatan</a:t>
                      </a:r>
                      <a:endParaRPr lang="en-ID" sz="1200" dirty="0">
                        <a:latin typeface="Comic Sans MS" panose="030F0702030302020204" pitchFamily="66" charset="0"/>
                      </a:endParaRPr>
                    </a:p>
                  </a:txBody>
                  <a:tcPr/>
                </a:tc>
                <a:tc>
                  <a:txBody>
                    <a:bodyPr/>
                    <a:lstStyle/>
                    <a:p>
                      <a:r>
                        <a:rPr lang="en-US" sz="1200" dirty="0">
                          <a:latin typeface="Comic Sans MS" panose="030F0702030302020204" pitchFamily="66" charset="0"/>
                        </a:rPr>
                        <a:t>   70</a:t>
                      </a:r>
                      <a:endParaRPr lang="en-ID" sz="1200" dirty="0">
                        <a:latin typeface="Comic Sans MS" panose="030F0702030302020204" pitchFamily="66" charset="0"/>
                      </a:endParaRPr>
                    </a:p>
                  </a:txBody>
                  <a:tcPr/>
                </a:tc>
                <a:extLst>
                  <a:ext uri="{0D108BD9-81ED-4DB2-BD59-A6C34878D82A}">
                    <a16:rowId xmlns:a16="http://schemas.microsoft.com/office/drawing/2014/main" val="2964595216"/>
                  </a:ext>
                </a:extLst>
              </a:tr>
            </a:tbl>
          </a:graphicData>
        </a:graphic>
      </p:graphicFrame>
      <p:graphicFrame>
        <p:nvGraphicFramePr>
          <p:cNvPr id="6" name="Table 6">
            <a:extLst>
              <a:ext uri="{FF2B5EF4-FFF2-40B4-BE49-F238E27FC236}">
                <a16:creationId xmlns:a16="http://schemas.microsoft.com/office/drawing/2014/main" id="{27D57EB8-7888-42D1-BF78-01216240CCBF}"/>
              </a:ext>
            </a:extLst>
          </p:cNvPr>
          <p:cNvGraphicFramePr>
            <a:graphicFrameLocks noGrp="1"/>
          </p:cNvGraphicFramePr>
          <p:nvPr>
            <p:extLst>
              <p:ext uri="{D42A27DB-BD31-4B8C-83A1-F6EECF244321}">
                <p14:modId xmlns:p14="http://schemas.microsoft.com/office/powerpoint/2010/main" val="2714815167"/>
              </p:ext>
            </p:extLst>
          </p:nvPr>
        </p:nvGraphicFramePr>
        <p:xfrm>
          <a:off x="217427" y="2670715"/>
          <a:ext cx="4181340" cy="4128862"/>
        </p:xfrm>
        <a:graphic>
          <a:graphicData uri="http://schemas.openxmlformats.org/drawingml/2006/table">
            <a:tbl>
              <a:tblPr firstRow="1" bandRow="1">
                <a:tableStyleId>{5C22544A-7EE6-4342-B048-85BDC9FD1C3A}</a:tableStyleId>
              </a:tblPr>
              <a:tblGrid>
                <a:gridCol w="1393780">
                  <a:extLst>
                    <a:ext uri="{9D8B030D-6E8A-4147-A177-3AD203B41FA5}">
                      <a16:colId xmlns:a16="http://schemas.microsoft.com/office/drawing/2014/main" val="1502676899"/>
                    </a:ext>
                  </a:extLst>
                </a:gridCol>
                <a:gridCol w="1393780">
                  <a:extLst>
                    <a:ext uri="{9D8B030D-6E8A-4147-A177-3AD203B41FA5}">
                      <a16:colId xmlns:a16="http://schemas.microsoft.com/office/drawing/2014/main" val="3526097598"/>
                    </a:ext>
                  </a:extLst>
                </a:gridCol>
                <a:gridCol w="1393780">
                  <a:extLst>
                    <a:ext uri="{9D8B030D-6E8A-4147-A177-3AD203B41FA5}">
                      <a16:colId xmlns:a16="http://schemas.microsoft.com/office/drawing/2014/main" val="3216816320"/>
                    </a:ext>
                  </a:extLst>
                </a:gridCol>
              </a:tblGrid>
              <a:tr h="318862">
                <a:tc gridSpan="3">
                  <a:txBody>
                    <a:bodyPr/>
                    <a:lstStyle/>
                    <a:p>
                      <a:pPr algn="ctr"/>
                      <a:r>
                        <a:rPr lang="en-US" sz="1400" dirty="0" err="1">
                          <a:solidFill>
                            <a:schemeClr val="bg1"/>
                          </a:solidFill>
                        </a:rPr>
                        <a:t>Camat</a:t>
                      </a:r>
                      <a:endParaRPr lang="en-ID" sz="1400" dirty="0">
                        <a:solidFill>
                          <a:schemeClr val="bg1"/>
                        </a:solidFill>
                      </a:endParaRPr>
                    </a:p>
                  </a:txBody>
                  <a:tcPr/>
                </a:tc>
                <a:tc hMerge="1">
                  <a:txBody>
                    <a:bodyPr/>
                    <a:lstStyle/>
                    <a:p>
                      <a:endParaRPr lang="en-ID" sz="1400" dirty="0"/>
                    </a:p>
                  </a:txBody>
                  <a:tcPr/>
                </a:tc>
                <a:tc hMerge="1">
                  <a:txBody>
                    <a:bodyPr/>
                    <a:lstStyle/>
                    <a:p>
                      <a:endParaRPr lang="en-ID" sz="1400" dirty="0"/>
                    </a:p>
                  </a:txBody>
                  <a:tcPr/>
                </a:tc>
                <a:extLst>
                  <a:ext uri="{0D108BD9-81ED-4DB2-BD59-A6C34878D82A}">
                    <a16:rowId xmlns:a16="http://schemas.microsoft.com/office/drawing/2014/main" val="1872301698"/>
                  </a:ext>
                </a:extLst>
              </a:tr>
              <a:tr h="218059">
                <a:tc>
                  <a:txBody>
                    <a:bodyPr/>
                    <a:lstStyle/>
                    <a:p>
                      <a:pPr algn="ctr"/>
                      <a:r>
                        <a:rPr lang="en-US" sz="900" dirty="0"/>
                        <a:t>Program</a:t>
                      </a:r>
                      <a:endParaRPr lang="en-ID" sz="900" dirty="0"/>
                    </a:p>
                  </a:txBody>
                  <a:tcPr/>
                </a:tc>
                <a:tc>
                  <a:txBody>
                    <a:bodyPr/>
                    <a:lstStyle/>
                    <a:p>
                      <a:pPr algn="ctr"/>
                      <a:r>
                        <a:rPr lang="en-US" sz="900" dirty="0" err="1"/>
                        <a:t>Indikator</a:t>
                      </a:r>
                      <a:r>
                        <a:rPr lang="en-US" sz="900" dirty="0"/>
                        <a:t> </a:t>
                      </a:r>
                      <a:endParaRPr lang="en-ID" sz="900" dirty="0"/>
                    </a:p>
                  </a:txBody>
                  <a:tcPr/>
                </a:tc>
                <a:tc>
                  <a:txBody>
                    <a:bodyPr/>
                    <a:lstStyle/>
                    <a:p>
                      <a:pPr algn="ctr"/>
                      <a:r>
                        <a:rPr lang="en-US" sz="900" dirty="0"/>
                        <a:t>Target</a:t>
                      </a:r>
                      <a:endParaRPr lang="en-ID" sz="900" dirty="0"/>
                    </a:p>
                  </a:txBody>
                  <a:tcPr/>
                </a:tc>
                <a:extLst>
                  <a:ext uri="{0D108BD9-81ED-4DB2-BD59-A6C34878D82A}">
                    <a16:rowId xmlns:a16="http://schemas.microsoft.com/office/drawing/2014/main" val="1744531931"/>
                  </a:ext>
                </a:extLst>
              </a:tr>
              <a:tr h="610566">
                <a:tc>
                  <a:txBody>
                    <a:bodyPr/>
                    <a:lstStyle/>
                    <a:p>
                      <a:r>
                        <a:rPr lang="en-US" sz="900" dirty="0"/>
                        <a:t>Program </a:t>
                      </a:r>
                      <a:r>
                        <a:rPr lang="en-US" sz="900" dirty="0" err="1"/>
                        <a:t>penyelenggaraan</a:t>
                      </a:r>
                      <a:r>
                        <a:rPr lang="en-US" sz="900" dirty="0"/>
                        <a:t> </a:t>
                      </a:r>
                      <a:r>
                        <a:rPr lang="en-US" sz="900" dirty="0" err="1"/>
                        <a:t>pemerintahan</a:t>
                      </a:r>
                      <a:r>
                        <a:rPr lang="en-US" sz="900" dirty="0"/>
                        <a:t> dan </a:t>
                      </a:r>
                      <a:r>
                        <a:rPr lang="en-US" sz="900" dirty="0" err="1"/>
                        <a:t>pelayanan</a:t>
                      </a:r>
                      <a:r>
                        <a:rPr lang="en-US" sz="900" dirty="0"/>
                        <a:t> </a:t>
                      </a:r>
                      <a:r>
                        <a:rPr lang="en-US" sz="900" dirty="0" err="1"/>
                        <a:t>publik</a:t>
                      </a:r>
                      <a:endParaRPr lang="en-ID" sz="9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900" b="0" dirty="0" err="1">
                          <a:latin typeface="Comic Sans MS" pitchFamily="66" charset="0"/>
                        </a:rPr>
                        <a:t>Cakupan</a:t>
                      </a:r>
                      <a:r>
                        <a:rPr lang="en-US" sz="900" b="0" dirty="0">
                          <a:latin typeface="Comic Sans MS" pitchFamily="66" charset="0"/>
                        </a:rPr>
                        <a:t> </a:t>
                      </a:r>
                      <a:r>
                        <a:rPr lang="en-US" sz="900" b="0" dirty="0" err="1">
                          <a:latin typeface="Comic Sans MS" pitchFamily="66" charset="0"/>
                        </a:rPr>
                        <a:t>Urusan</a:t>
                      </a:r>
                      <a:r>
                        <a:rPr lang="en-US" sz="900" b="0" dirty="0">
                          <a:latin typeface="Comic Sans MS" pitchFamily="66" charset="0"/>
                        </a:rPr>
                        <a:t> </a:t>
                      </a:r>
                      <a:r>
                        <a:rPr lang="en-US" sz="900" b="0" dirty="0" err="1">
                          <a:latin typeface="Comic Sans MS" pitchFamily="66" charset="0"/>
                        </a:rPr>
                        <a:t>Pemerintahan</a:t>
                      </a:r>
                      <a:r>
                        <a:rPr lang="en-US" sz="900" b="0" dirty="0">
                          <a:latin typeface="Comic Sans MS" pitchFamily="66" charset="0"/>
                        </a:rPr>
                        <a:t> yang </a:t>
                      </a:r>
                      <a:r>
                        <a:rPr lang="en-US" sz="900" b="0" dirty="0" err="1">
                          <a:latin typeface="Comic Sans MS" pitchFamily="66" charset="0"/>
                        </a:rPr>
                        <a:t>dilimpahkan</a:t>
                      </a:r>
                      <a:r>
                        <a:rPr lang="en-US" sz="900" b="0" dirty="0">
                          <a:latin typeface="Comic Sans MS" pitchFamily="66" charset="0"/>
                        </a:rPr>
                        <a:t> </a:t>
                      </a:r>
                      <a:r>
                        <a:rPr lang="en-US" sz="900" b="0" dirty="0" err="1">
                          <a:latin typeface="Comic Sans MS" pitchFamily="66" charset="0"/>
                        </a:rPr>
                        <a:t>ke</a:t>
                      </a:r>
                      <a:r>
                        <a:rPr lang="en-US" sz="900" b="0" dirty="0">
                          <a:latin typeface="Comic Sans MS" pitchFamily="66" charset="0"/>
                        </a:rPr>
                        <a:t> </a:t>
                      </a:r>
                      <a:r>
                        <a:rPr lang="en-US" sz="900" b="0" dirty="0" err="1">
                          <a:latin typeface="Comic Sans MS" pitchFamily="66" charset="0"/>
                        </a:rPr>
                        <a:t>Camat</a:t>
                      </a:r>
                      <a:endParaRPr lang="id-ID" sz="900" b="0" dirty="0">
                        <a:latin typeface="Comic Sans MS" pitchFamily="66" charset="0"/>
                      </a:endParaRPr>
                    </a:p>
                    <a:p>
                      <a:endParaRPr lang="en-ID" sz="900" dirty="0"/>
                    </a:p>
                  </a:txBody>
                  <a:tcPr/>
                </a:tc>
                <a:tc>
                  <a:txBody>
                    <a:bodyPr/>
                    <a:lstStyle/>
                    <a:p>
                      <a:pPr algn="ctr"/>
                      <a:endParaRPr lang="en-ID" sz="900" dirty="0"/>
                    </a:p>
                  </a:txBody>
                  <a:tcPr/>
                </a:tc>
                <a:extLst>
                  <a:ext uri="{0D108BD9-81ED-4DB2-BD59-A6C34878D82A}">
                    <a16:rowId xmlns:a16="http://schemas.microsoft.com/office/drawing/2014/main" val="3940955729"/>
                  </a:ext>
                </a:extLst>
              </a:tr>
              <a:tr h="741401">
                <a:tc>
                  <a:txBody>
                    <a:bodyPr/>
                    <a:lstStyle/>
                    <a:p>
                      <a:r>
                        <a:rPr lang="en-US" sz="900" dirty="0"/>
                        <a:t>Program </a:t>
                      </a:r>
                      <a:r>
                        <a:rPr lang="en-US" sz="900" dirty="0" err="1"/>
                        <a:t>pemberdayaan</a:t>
                      </a:r>
                      <a:r>
                        <a:rPr lang="en-US" sz="900" dirty="0"/>
                        <a:t> Masyarakat </a:t>
                      </a:r>
                      <a:r>
                        <a:rPr lang="en-US" sz="900" dirty="0" err="1"/>
                        <a:t>Desa</a:t>
                      </a:r>
                      <a:r>
                        <a:rPr lang="en-US" sz="900" dirty="0"/>
                        <a:t> dan </a:t>
                      </a:r>
                      <a:r>
                        <a:rPr lang="en-US" sz="900" dirty="0" err="1"/>
                        <a:t>Kelurahan</a:t>
                      </a:r>
                      <a:endParaRPr lang="en-ID" sz="9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900" b="0" dirty="0" err="1">
                          <a:latin typeface="Comic Sans MS" pitchFamily="66" charset="0"/>
                        </a:rPr>
                        <a:t>Persentase</a:t>
                      </a:r>
                      <a:r>
                        <a:rPr lang="en-US" sz="900" b="0" dirty="0">
                          <a:latin typeface="Comic Sans MS" pitchFamily="66" charset="0"/>
                        </a:rPr>
                        <a:t> </a:t>
                      </a:r>
                      <a:r>
                        <a:rPr lang="en-US" sz="900" b="0" dirty="0" err="1">
                          <a:latin typeface="Comic Sans MS" pitchFamily="66" charset="0"/>
                        </a:rPr>
                        <a:t>Kontribusi</a:t>
                      </a:r>
                      <a:r>
                        <a:rPr lang="en-US" sz="900" b="0" dirty="0">
                          <a:latin typeface="Comic Sans MS" pitchFamily="66" charset="0"/>
                        </a:rPr>
                        <a:t> Dana </a:t>
                      </a:r>
                      <a:r>
                        <a:rPr lang="en-US" sz="900" b="0" dirty="0" err="1">
                          <a:latin typeface="Comic Sans MS" pitchFamily="66" charset="0"/>
                        </a:rPr>
                        <a:t>Desa</a:t>
                      </a:r>
                      <a:r>
                        <a:rPr lang="en-US" sz="900" b="0" dirty="0">
                          <a:latin typeface="Comic Sans MS" pitchFamily="66" charset="0"/>
                        </a:rPr>
                        <a:t> </a:t>
                      </a:r>
                      <a:r>
                        <a:rPr lang="en-US" sz="900" b="0" dirty="0" err="1">
                          <a:latin typeface="Comic Sans MS" pitchFamily="66" charset="0"/>
                        </a:rPr>
                        <a:t>untuk</a:t>
                      </a:r>
                      <a:r>
                        <a:rPr lang="en-US" sz="900" b="0" dirty="0">
                          <a:latin typeface="Comic Sans MS" pitchFamily="66" charset="0"/>
                        </a:rPr>
                        <a:t> </a:t>
                      </a:r>
                      <a:r>
                        <a:rPr lang="en-US" sz="900" b="0" dirty="0" err="1">
                          <a:latin typeface="Comic Sans MS" pitchFamily="66" charset="0"/>
                        </a:rPr>
                        <a:t>Pemberdayaan</a:t>
                      </a:r>
                      <a:r>
                        <a:rPr lang="en-US" sz="900" b="0" dirty="0">
                          <a:latin typeface="Comic Sans MS" pitchFamily="66" charset="0"/>
                        </a:rPr>
                        <a:t> Masyarakat</a:t>
                      </a:r>
                    </a:p>
                    <a:p>
                      <a:endParaRPr lang="en-ID" sz="900" dirty="0"/>
                    </a:p>
                  </a:txBody>
                  <a:tcPr/>
                </a:tc>
                <a:tc>
                  <a:txBody>
                    <a:bodyPr/>
                    <a:lstStyle/>
                    <a:p>
                      <a:pPr algn="ctr"/>
                      <a:endParaRPr lang="en-ID" sz="900" dirty="0"/>
                    </a:p>
                  </a:txBody>
                  <a:tcPr/>
                </a:tc>
                <a:extLst>
                  <a:ext uri="{0D108BD9-81ED-4DB2-BD59-A6C34878D82A}">
                    <a16:rowId xmlns:a16="http://schemas.microsoft.com/office/drawing/2014/main" val="1474656999"/>
                  </a:ext>
                </a:extLst>
              </a:tr>
              <a:tr h="523342">
                <a:tc>
                  <a:txBody>
                    <a:bodyPr/>
                    <a:lstStyle/>
                    <a:p>
                      <a:r>
                        <a:rPr lang="en-US" sz="900" dirty="0"/>
                        <a:t>Program </a:t>
                      </a:r>
                      <a:r>
                        <a:rPr lang="en-US" sz="900" dirty="0" err="1"/>
                        <a:t>Pembinaan</a:t>
                      </a:r>
                      <a:r>
                        <a:rPr lang="en-US" sz="900" dirty="0"/>
                        <a:t> dan </a:t>
                      </a:r>
                      <a:r>
                        <a:rPr lang="en-US" sz="900" dirty="0" err="1"/>
                        <a:t>pengawasan</a:t>
                      </a:r>
                      <a:r>
                        <a:rPr lang="en-US" sz="900" dirty="0"/>
                        <a:t> </a:t>
                      </a:r>
                      <a:r>
                        <a:rPr lang="en-US" sz="900" dirty="0" err="1"/>
                        <a:t>Pemerintahan</a:t>
                      </a:r>
                      <a:r>
                        <a:rPr lang="en-US" sz="900" dirty="0"/>
                        <a:t> </a:t>
                      </a:r>
                      <a:r>
                        <a:rPr lang="en-US" sz="900" dirty="0" err="1"/>
                        <a:t>desa</a:t>
                      </a:r>
                      <a:endParaRPr lang="en-ID"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err="1">
                          <a:latin typeface="Comic Sans MS" pitchFamily="66" charset="0"/>
                        </a:rPr>
                        <a:t>Persentase</a:t>
                      </a:r>
                      <a:r>
                        <a:rPr lang="en-US" sz="1000" b="0" dirty="0">
                          <a:latin typeface="Comic Sans MS" pitchFamily="66" charset="0"/>
                        </a:rPr>
                        <a:t> </a:t>
                      </a:r>
                      <a:r>
                        <a:rPr lang="en-US" sz="1000" b="0" dirty="0" err="1">
                          <a:latin typeface="Comic Sans MS" pitchFamily="66" charset="0"/>
                        </a:rPr>
                        <a:t>Desa</a:t>
                      </a:r>
                      <a:r>
                        <a:rPr lang="en-US" sz="1000" b="0" dirty="0">
                          <a:latin typeface="Comic Sans MS" pitchFamily="66" charset="0"/>
                        </a:rPr>
                        <a:t> </a:t>
                      </a:r>
                      <a:r>
                        <a:rPr lang="en-US" sz="1000" b="0" dirty="0" err="1">
                          <a:latin typeface="Comic Sans MS" pitchFamily="66" charset="0"/>
                        </a:rPr>
                        <a:t>dengan</a:t>
                      </a:r>
                      <a:r>
                        <a:rPr lang="en-US" sz="1000" b="0" dirty="0">
                          <a:latin typeface="Comic Sans MS" pitchFamily="66" charset="0"/>
                        </a:rPr>
                        <a:t> Tata Kelola yang </a:t>
                      </a:r>
                      <a:r>
                        <a:rPr lang="en-US" sz="1000" b="0" dirty="0" err="1">
                          <a:latin typeface="Comic Sans MS" pitchFamily="66" charset="0"/>
                        </a:rPr>
                        <a:t>baik</a:t>
                      </a:r>
                      <a:endParaRPr lang="en-US" sz="1000" b="0" dirty="0">
                        <a:latin typeface="Comic Sans MS" pitchFamily="66" charset="0"/>
                      </a:endParaRPr>
                    </a:p>
                  </a:txBody>
                  <a:tcPr/>
                </a:tc>
                <a:tc>
                  <a:txBody>
                    <a:bodyPr/>
                    <a:lstStyle/>
                    <a:p>
                      <a:pPr algn="ctr"/>
                      <a:endParaRPr lang="en-ID" sz="900" dirty="0"/>
                    </a:p>
                  </a:txBody>
                  <a:tcPr/>
                </a:tc>
                <a:extLst>
                  <a:ext uri="{0D108BD9-81ED-4DB2-BD59-A6C34878D82A}">
                    <a16:rowId xmlns:a16="http://schemas.microsoft.com/office/drawing/2014/main" val="3241271759"/>
                  </a:ext>
                </a:extLst>
              </a:tr>
              <a:tr h="1540951">
                <a:tc>
                  <a:txBody>
                    <a:bodyPr/>
                    <a:lstStyle/>
                    <a:p>
                      <a:r>
                        <a:rPr lang="en-US" sz="900" dirty="0"/>
                        <a:t>Program </a:t>
                      </a:r>
                      <a:r>
                        <a:rPr lang="en-US" sz="900" dirty="0" err="1"/>
                        <a:t>Koordinasi</a:t>
                      </a:r>
                      <a:r>
                        <a:rPr lang="en-US" sz="900" dirty="0"/>
                        <a:t> </a:t>
                      </a:r>
                      <a:r>
                        <a:rPr lang="en-US" sz="900" dirty="0" err="1"/>
                        <a:t>ketentraman</a:t>
                      </a:r>
                      <a:r>
                        <a:rPr lang="en-US" sz="900" dirty="0"/>
                        <a:t> dan </a:t>
                      </a:r>
                      <a:r>
                        <a:rPr lang="en-US" sz="900" dirty="0" err="1"/>
                        <a:t>ketertiban</a:t>
                      </a:r>
                      <a:r>
                        <a:rPr lang="en-US" sz="900" dirty="0"/>
                        <a:t> </a:t>
                      </a:r>
                      <a:r>
                        <a:rPr lang="en-US" sz="900" dirty="0" err="1"/>
                        <a:t>Umum</a:t>
                      </a:r>
                      <a:endParaRPr lang="en-US" sz="900" dirty="0"/>
                    </a:p>
                    <a:p>
                      <a:endParaRPr lang="en-US" sz="900" dirty="0"/>
                    </a:p>
                    <a:p>
                      <a:r>
                        <a:rPr lang="en-US" sz="900" dirty="0"/>
                        <a:t>Program </a:t>
                      </a:r>
                      <a:r>
                        <a:rPr lang="en-US" sz="900" dirty="0" err="1"/>
                        <a:t>Penyelenggaraan</a:t>
                      </a:r>
                      <a:r>
                        <a:rPr lang="en-US" sz="900" dirty="0"/>
                        <a:t> </a:t>
                      </a:r>
                      <a:r>
                        <a:rPr lang="en-US" sz="900" dirty="0" err="1"/>
                        <a:t>Urusan</a:t>
                      </a:r>
                      <a:r>
                        <a:rPr lang="en-US" sz="900" dirty="0"/>
                        <a:t> </a:t>
                      </a:r>
                      <a:r>
                        <a:rPr lang="en-US" sz="900" dirty="0" err="1"/>
                        <a:t>Pemerintahan</a:t>
                      </a:r>
                      <a:r>
                        <a:rPr lang="en-US" sz="900" dirty="0"/>
                        <a:t> </a:t>
                      </a:r>
                      <a:r>
                        <a:rPr lang="en-US" sz="900" dirty="0" err="1"/>
                        <a:t>Umum</a:t>
                      </a:r>
                      <a:endParaRPr lang="en-ID"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a:latin typeface="Comic Sans MS" pitchFamily="66" charset="0"/>
                        </a:rPr>
                        <a:t> </a:t>
                      </a:r>
                      <a:r>
                        <a:rPr lang="en-US" sz="1000" b="0" baseline="0" dirty="0" err="1">
                          <a:latin typeface="Comic Sans MS" pitchFamily="66" charset="0"/>
                        </a:rPr>
                        <a:t>Ketentraman</a:t>
                      </a:r>
                      <a:r>
                        <a:rPr lang="en-US" sz="1000" b="0" baseline="0" dirty="0">
                          <a:latin typeface="Comic Sans MS" pitchFamily="66" charset="0"/>
                        </a:rPr>
                        <a:t> dan </a:t>
                      </a:r>
                      <a:r>
                        <a:rPr lang="en-US" sz="1000" b="0" baseline="0" dirty="0" err="1">
                          <a:latin typeface="Comic Sans MS" pitchFamily="66" charset="0"/>
                        </a:rPr>
                        <a:t>Ketertiban</a:t>
                      </a:r>
                      <a:r>
                        <a:rPr lang="en-US" sz="1000" b="0" baseline="0" dirty="0">
                          <a:latin typeface="Comic Sans MS" pitchFamily="66" charset="0"/>
                        </a:rPr>
                        <a:t> </a:t>
                      </a:r>
                      <a:r>
                        <a:rPr lang="en-US" sz="1000" b="0" baseline="0" dirty="0" err="1">
                          <a:latin typeface="Comic Sans MS" pitchFamily="66" charset="0"/>
                        </a:rPr>
                        <a:t>Umum</a:t>
                      </a: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err="1">
                          <a:latin typeface="Comic Sans MS" pitchFamily="66" charset="0"/>
                        </a:rPr>
                        <a:t>Cakupan</a:t>
                      </a:r>
                      <a:r>
                        <a:rPr lang="en-US" sz="1000" b="0" baseline="0" dirty="0">
                          <a:latin typeface="Comic Sans MS" pitchFamily="66" charset="0"/>
                        </a:rPr>
                        <a:t> </a:t>
                      </a:r>
                      <a:r>
                        <a:rPr lang="en-US" sz="1000" b="0" baseline="0" dirty="0" err="1">
                          <a:latin typeface="Comic Sans MS" pitchFamily="66" charset="0"/>
                        </a:rPr>
                        <a:t>Penyelenggaraan</a:t>
                      </a:r>
                      <a:r>
                        <a:rPr lang="en-US" sz="1000" b="0" baseline="0" dirty="0">
                          <a:latin typeface="Comic Sans MS" pitchFamily="66" charset="0"/>
                        </a:rPr>
                        <a:t> </a:t>
                      </a:r>
                      <a:r>
                        <a:rPr lang="en-US" sz="1000" b="0" baseline="0" dirty="0" err="1">
                          <a:latin typeface="Comic Sans MS" pitchFamily="66" charset="0"/>
                        </a:rPr>
                        <a:t>Urusan</a:t>
                      </a:r>
                      <a:r>
                        <a:rPr lang="en-US" sz="1000" b="0" baseline="0" dirty="0">
                          <a:latin typeface="Comic Sans MS" pitchFamily="66" charset="0"/>
                        </a:rPr>
                        <a:t> </a:t>
                      </a:r>
                      <a:r>
                        <a:rPr lang="en-US" sz="1000" b="0" baseline="0" dirty="0" err="1">
                          <a:latin typeface="Comic Sans MS" pitchFamily="66" charset="0"/>
                        </a:rPr>
                        <a:t>Pemerintahan</a:t>
                      </a:r>
                      <a:r>
                        <a:rPr lang="en-US" sz="1000" b="0" baseline="0" dirty="0">
                          <a:latin typeface="Comic Sans MS" pitchFamily="66" charset="0"/>
                        </a:rPr>
                        <a:t> </a:t>
                      </a:r>
                      <a:r>
                        <a:rPr lang="en-US" sz="1000" b="0" baseline="0" dirty="0" err="1">
                          <a:latin typeface="Comic Sans MS" pitchFamily="66" charset="0"/>
                        </a:rPr>
                        <a:t>Umum</a:t>
                      </a: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baseline="0" dirty="0">
                        <a:latin typeface="Comic Sans MS" pitchFamily="66" charset="0"/>
                      </a:endParaRPr>
                    </a:p>
                  </a:txBody>
                  <a:tcPr/>
                </a:tc>
                <a:tc>
                  <a:txBody>
                    <a:bodyPr/>
                    <a:lstStyle/>
                    <a:p>
                      <a:pPr algn="ctr"/>
                      <a:endParaRPr lang="en-ID" sz="900" dirty="0"/>
                    </a:p>
                  </a:txBody>
                  <a:tcPr/>
                </a:tc>
                <a:extLst>
                  <a:ext uri="{0D108BD9-81ED-4DB2-BD59-A6C34878D82A}">
                    <a16:rowId xmlns:a16="http://schemas.microsoft.com/office/drawing/2014/main" val="2226440867"/>
                  </a:ext>
                </a:extLst>
              </a:tr>
            </a:tbl>
          </a:graphicData>
        </a:graphic>
      </p:graphicFrame>
      <p:sp>
        <p:nvSpPr>
          <p:cNvPr id="8" name="Arrow: Left-Right 7">
            <a:extLst>
              <a:ext uri="{FF2B5EF4-FFF2-40B4-BE49-F238E27FC236}">
                <a16:creationId xmlns:a16="http://schemas.microsoft.com/office/drawing/2014/main" id="{BC3BEC36-A8CE-41BF-9A21-44B9A7F19609}"/>
              </a:ext>
            </a:extLst>
          </p:cNvPr>
          <p:cNvSpPr/>
          <p:nvPr/>
        </p:nvSpPr>
        <p:spPr>
          <a:xfrm>
            <a:off x="4257020" y="1795092"/>
            <a:ext cx="1020534" cy="50405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Arrow: Down 8">
            <a:extLst>
              <a:ext uri="{FF2B5EF4-FFF2-40B4-BE49-F238E27FC236}">
                <a16:creationId xmlns:a16="http://schemas.microsoft.com/office/drawing/2014/main" id="{66614AD5-6A28-4B41-AA32-D7FB07C971F8}"/>
              </a:ext>
            </a:extLst>
          </p:cNvPr>
          <p:cNvSpPr/>
          <p:nvPr/>
        </p:nvSpPr>
        <p:spPr>
          <a:xfrm>
            <a:off x="1403648" y="2358822"/>
            <a:ext cx="504056" cy="623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 name="Arrow: Right 12">
            <a:extLst>
              <a:ext uri="{FF2B5EF4-FFF2-40B4-BE49-F238E27FC236}">
                <a16:creationId xmlns:a16="http://schemas.microsoft.com/office/drawing/2014/main" id="{1567EEB9-1F31-4A62-B046-A14009C5F867}"/>
              </a:ext>
            </a:extLst>
          </p:cNvPr>
          <p:cNvSpPr/>
          <p:nvPr/>
        </p:nvSpPr>
        <p:spPr>
          <a:xfrm flipV="1">
            <a:off x="4426364" y="3895768"/>
            <a:ext cx="818765"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624417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6AF82-6DC1-498B-BEBF-E8928AB8D2BD}"/>
              </a:ext>
            </a:extLst>
          </p:cNvPr>
          <p:cNvSpPr>
            <a:spLocks noGrp="1"/>
          </p:cNvSpPr>
          <p:nvPr>
            <p:ph type="title"/>
          </p:nvPr>
        </p:nvSpPr>
        <p:spPr>
          <a:xfrm>
            <a:off x="107504" y="188640"/>
            <a:ext cx="8928992" cy="432048"/>
          </a:xfrm>
        </p:spPr>
        <p:txBody>
          <a:bodyPr/>
          <a:lstStyle/>
          <a:p>
            <a:pPr algn="ctr"/>
            <a:r>
              <a:rPr lang="en-US" sz="2000" b="1" dirty="0">
                <a:solidFill>
                  <a:schemeClr val="bg2"/>
                </a:solidFill>
              </a:rPr>
              <a:t>CAMAT</a:t>
            </a:r>
            <a:endParaRPr lang="en-ID" sz="2000" b="1" dirty="0">
              <a:solidFill>
                <a:schemeClr val="bg2"/>
              </a:solidFill>
            </a:endParaRPr>
          </a:p>
        </p:txBody>
      </p:sp>
      <p:graphicFrame>
        <p:nvGraphicFramePr>
          <p:cNvPr id="3" name="Table 3">
            <a:extLst>
              <a:ext uri="{FF2B5EF4-FFF2-40B4-BE49-F238E27FC236}">
                <a16:creationId xmlns:a16="http://schemas.microsoft.com/office/drawing/2014/main" id="{B483570A-587E-4BC5-B1E9-73F1D6337DC7}"/>
              </a:ext>
            </a:extLst>
          </p:cNvPr>
          <p:cNvGraphicFramePr>
            <a:graphicFrameLocks noGrp="1"/>
          </p:cNvGraphicFramePr>
          <p:nvPr>
            <p:extLst>
              <p:ext uri="{D42A27DB-BD31-4B8C-83A1-F6EECF244321}">
                <p14:modId xmlns:p14="http://schemas.microsoft.com/office/powerpoint/2010/main" val="3876921404"/>
              </p:ext>
            </p:extLst>
          </p:nvPr>
        </p:nvGraphicFramePr>
        <p:xfrm>
          <a:off x="467545" y="1474949"/>
          <a:ext cx="8280921" cy="1675240"/>
        </p:xfrm>
        <a:graphic>
          <a:graphicData uri="http://schemas.openxmlformats.org/drawingml/2006/table">
            <a:tbl>
              <a:tblPr firstRow="1" bandRow="1">
                <a:tableStyleId>{5C22544A-7EE6-4342-B048-85BDC9FD1C3A}</a:tableStyleId>
              </a:tblPr>
              <a:tblGrid>
                <a:gridCol w="2760307">
                  <a:extLst>
                    <a:ext uri="{9D8B030D-6E8A-4147-A177-3AD203B41FA5}">
                      <a16:colId xmlns:a16="http://schemas.microsoft.com/office/drawing/2014/main" val="1810521453"/>
                    </a:ext>
                  </a:extLst>
                </a:gridCol>
                <a:gridCol w="2760307">
                  <a:extLst>
                    <a:ext uri="{9D8B030D-6E8A-4147-A177-3AD203B41FA5}">
                      <a16:colId xmlns:a16="http://schemas.microsoft.com/office/drawing/2014/main" val="94148652"/>
                    </a:ext>
                  </a:extLst>
                </a:gridCol>
                <a:gridCol w="2760307">
                  <a:extLst>
                    <a:ext uri="{9D8B030D-6E8A-4147-A177-3AD203B41FA5}">
                      <a16:colId xmlns:a16="http://schemas.microsoft.com/office/drawing/2014/main" val="3797535728"/>
                    </a:ext>
                  </a:extLst>
                </a:gridCol>
              </a:tblGrid>
              <a:tr h="364600">
                <a:tc gridSpan="3">
                  <a:txBody>
                    <a:bodyPr/>
                    <a:lstStyle/>
                    <a:p>
                      <a:pPr algn="ctr"/>
                      <a:r>
                        <a:rPr lang="en-US" dirty="0">
                          <a:solidFill>
                            <a:schemeClr val="bg2"/>
                          </a:solidFill>
                        </a:rPr>
                        <a:t>Kasi </a:t>
                      </a:r>
                      <a:r>
                        <a:rPr lang="en-US" dirty="0" err="1">
                          <a:solidFill>
                            <a:schemeClr val="bg2"/>
                          </a:solidFill>
                        </a:rPr>
                        <a:t>Pemberdayaan</a:t>
                      </a:r>
                      <a:r>
                        <a:rPr lang="en-US" dirty="0">
                          <a:solidFill>
                            <a:schemeClr val="bg2"/>
                          </a:solidFill>
                        </a:rPr>
                        <a:t> Masyarakat </a:t>
                      </a:r>
                      <a:r>
                        <a:rPr lang="en-US" dirty="0" err="1">
                          <a:solidFill>
                            <a:schemeClr val="bg2"/>
                          </a:solidFill>
                        </a:rPr>
                        <a:t>Desa</a:t>
                      </a:r>
                      <a:endParaRPr lang="en-ID" dirty="0">
                        <a:solidFill>
                          <a:schemeClr val="bg2"/>
                        </a:solidFill>
                      </a:endParaRPr>
                    </a:p>
                  </a:txBody>
                  <a:tcPr>
                    <a:solidFill>
                      <a:schemeClr val="accent5">
                        <a:lumMod val="60000"/>
                        <a:lumOff val="40000"/>
                      </a:schemeClr>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3456845815"/>
                  </a:ext>
                </a:extLst>
              </a:tr>
              <a:tr h="364600">
                <a:tc>
                  <a:txBody>
                    <a:bodyPr/>
                    <a:lstStyle/>
                    <a:p>
                      <a:pPr algn="ctr"/>
                      <a:r>
                        <a:rPr lang="en-US" sz="1400" dirty="0" err="1"/>
                        <a:t>Kegiatan</a:t>
                      </a:r>
                      <a:r>
                        <a:rPr lang="en-US" sz="1400" dirty="0"/>
                        <a:t> </a:t>
                      </a:r>
                      <a:endParaRPr lang="en-ID" sz="1400" dirty="0"/>
                    </a:p>
                  </a:txBody>
                  <a:tcPr/>
                </a:tc>
                <a:tc>
                  <a:txBody>
                    <a:bodyPr/>
                    <a:lstStyle/>
                    <a:p>
                      <a:pPr algn="ctr"/>
                      <a:r>
                        <a:rPr lang="en-US" sz="1400" dirty="0" err="1"/>
                        <a:t>Indikator</a:t>
                      </a:r>
                      <a:endParaRPr lang="en-ID" sz="1400" dirty="0"/>
                    </a:p>
                  </a:txBody>
                  <a:tcPr/>
                </a:tc>
                <a:tc>
                  <a:txBody>
                    <a:bodyPr/>
                    <a:lstStyle/>
                    <a:p>
                      <a:pPr algn="ctr"/>
                      <a:r>
                        <a:rPr lang="en-US" sz="1400" dirty="0"/>
                        <a:t>Target / (%)</a:t>
                      </a:r>
                      <a:endParaRPr lang="en-ID" sz="1400" dirty="0"/>
                    </a:p>
                  </a:txBody>
                  <a:tcPr/>
                </a:tc>
                <a:extLst>
                  <a:ext uri="{0D108BD9-81ED-4DB2-BD59-A6C34878D82A}">
                    <a16:rowId xmlns:a16="http://schemas.microsoft.com/office/drawing/2014/main" val="3590672934"/>
                  </a:ext>
                </a:extLst>
              </a:tr>
              <a:tr h="364600">
                <a:tc>
                  <a:txBody>
                    <a:bodyPr/>
                    <a:lstStyle/>
                    <a:p>
                      <a:pPr algn="l" fontAlgn="t"/>
                      <a:r>
                        <a:rPr lang="en-ID" sz="1400" b="0" i="0" u="none" strike="noStrike" dirty="0" err="1">
                          <a:solidFill>
                            <a:srgbClr val="000000"/>
                          </a:solidFill>
                          <a:effectLst/>
                          <a:latin typeface="Comic Sans MS" panose="030F0702030302020204" pitchFamily="66" charset="0"/>
                        </a:rPr>
                        <a:t>Koordinasi</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Kegiatan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Pemberdayaan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Desa</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Penyelenggaraan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Penunjang</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Kesejahteraan</a:t>
                      </a:r>
                      <a:r>
                        <a:rPr lang="en-ID" sz="1400" b="0" i="0" u="none" strike="noStrike" dirty="0">
                          <a:solidFill>
                            <a:srgbClr val="000000"/>
                          </a:solidFill>
                          <a:effectLst/>
                          <a:latin typeface="Comic Sans MS" panose="030F0702030302020204" pitchFamily="66" charset="0"/>
                        </a:rPr>
                        <a:t> Masyarakat yang </a:t>
                      </a:r>
                      <a:r>
                        <a:rPr lang="en-ID" sz="1400" b="0" i="0" u="none" strike="noStrike" dirty="0" err="1">
                          <a:solidFill>
                            <a:srgbClr val="000000"/>
                          </a:solidFill>
                          <a:effectLst/>
                          <a:latin typeface="Comic Sans MS" panose="030F0702030302020204" pitchFamily="66" charset="0"/>
                        </a:rPr>
                        <a:t>ditangani</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ctr"/>
                      <a:r>
                        <a:rPr lang="en-US" sz="1400" dirty="0">
                          <a:solidFill>
                            <a:schemeClr val="bg1"/>
                          </a:solidFill>
                        </a:rPr>
                        <a:t>100</a:t>
                      </a:r>
                    </a:p>
                    <a:p>
                      <a:pPr algn="ctr"/>
                      <a:endParaRPr lang="en-US" sz="1400" dirty="0">
                        <a:solidFill>
                          <a:schemeClr val="bg1"/>
                        </a:solidFill>
                      </a:endParaRPr>
                    </a:p>
                    <a:p>
                      <a:pPr algn="ctr"/>
                      <a:endParaRPr lang="en-US" sz="1400" dirty="0">
                        <a:solidFill>
                          <a:schemeClr val="bg1"/>
                        </a:solidFill>
                      </a:endParaRPr>
                    </a:p>
                    <a:p>
                      <a:pPr algn="ctr"/>
                      <a:endParaRPr lang="en-US" sz="1400" dirty="0">
                        <a:solidFill>
                          <a:schemeClr val="bg1"/>
                        </a:solidFill>
                      </a:endParaRPr>
                    </a:p>
                  </a:txBody>
                  <a:tcPr/>
                </a:tc>
                <a:extLst>
                  <a:ext uri="{0D108BD9-81ED-4DB2-BD59-A6C34878D82A}">
                    <a16:rowId xmlns:a16="http://schemas.microsoft.com/office/drawing/2014/main" val="1099373920"/>
                  </a:ext>
                </a:extLst>
              </a:tr>
            </a:tbl>
          </a:graphicData>
        </a:graphic>
      </p:graphicFrame>
      <p:sp>
        <p:nvSpPr>
          <p:cNvPr id="4" name="Arrow: Down 3">
            <a:extLst>
              <a:ext uri="{FF2B5EF4-FFF2-40B4-BE49-F238E27FC236}">
                <a16:creationId xmlns:a16="http://schemas.microsoft.com/office/drawing/2014/main" id="{5BE6CB0A-6E48-4859-8654-9F162B1EA2AD}"/>
              </a:ext>
            </a:extLst>
          </p:cNvPr>
          <p:cNvSpPr/>
          <p:nvPr/>
        </p:nvSpPr>
        <p:spPr>
          <a:xfrm>
            <a:off x="4247961" y="620688"/>
            <a:ext cx="540063" cy="6773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6" name="Table 6">
            <a:extLst>
              <a:ext uri="{FF2B5EF4-FFF2-40B4-BE49-F238E27FC236}">
                <a16:creationId xmlns:a16="http://schemas.microsoft.com/office/drawing/2014/main" id="{C120FA15-5FF3-4539-A6F8-953143DA4AFA}"/>
              </a:ext>
            </a:extLst>
          </p:cNvPr>
          <p:cNvGraphicFramePr>
            <a:graphicFrameLocks noGrp="1"/>
          </p:cNvGraphicFramePr>
          <p:nvPr>
            <p:extLst>
              <p:ext uri="{D42A27DB-BD31-4B8C-83A1-F6EECF244321}">
                <p14:modId xmlns:p14="http://schemas.microsoft.com/office/powerpoint/2010/main" val="2253353079"/>
              </p:ext>
            </p:extLst>
          </p:nvPr>
        </p:nvGraphicFramePr>
        <p:xfrm>
          <a:off x="467545" y="3707812"/>
          <a:ext cx="8280921" cy="1661160"/>
        </p:xfrm>
        <a:graphic>
          <a:graphicData uri="http://schemas.openxmlformats.org/drawingml/2006/table">
            <a:tbl>
              <a:tblPr firstRow="1" bandRow="1">
                <a:tableStyleId>{5C22544A-7EE6-4342-B048-85BDC9FD1C3A}</a:tableStyleId>
              </a:tblPr>
              <a:tblGrid>
                <a:gridCol w="2760307">
                  <a:extLst>
                    <a:ext uri="{9D8B030D-6E8A-4147-A177-3AD203B41FA5}">
                      <a16:colId xmlns:a16="http://schemas.microsoft.com/office/drawing/2014/main" val="3859190016"/>
                    </a:ext>
                  </a:extLst>
                </a:gridCol>
                <a:gridCol w="2760307">
                  <a:extLst>
                    <a:ext uri="{9D8B030D-6E8A-4147-A177-3AD203B41FA5}">
                      <a16:colId xmlns:a16="http://schemas.microsoft.com/office/drawing/2014/main" val="1025878550"/>
                    </a:ext>
                  </a:extLst>
                </a:gridCol>
                <a:gridCol w="2760307">
                  <a:extLst>
                    <a:ext uri="{9D8B030D-6E8A-4147-A177-3AD203B41FA5}">
                      <a16:colId xmlns:a16="http://schemas.microsoft.com/office/drawing/2014/main" val="3367698476"/>
                    </a:ext>
                  </a:extLst>
                </a:gridCol>
              </a:tblGrid>
              <a:tr h="370840">
                <a:tc gridSpan="3">
                  <a:txBody>
                    <a:bodyPr/>
                    <a:lstStyle/>
                    <a:p>
                      <a:pPr algn="ctr"/>
                      <a:r>
                        <a:rPr lang="en-US" dirty="0">
                          <a:solidFill>
                            <a:schemeClr val="bg2"/>
                          </a:solidFill>
                        </a:rPr>
                        <a:t>Kasi </a:t>
                      </a:r>
                      <a:r>
                        <a:rPr lang="en-US" dirty="0" err="1">
                          <a:solidFill>
                            <a:schemeClr val="bg2"/>
                          </a:solidFill>
                        </a:rPr>
                        <a:t>Pembinaan</a:t>
                      </a:r>
                      <a:r>
                        <a:rPr lang="en-US" dirty="0">
                          <a:solidFill>
                            <a:schemeClr val="bg2"/>
                          </a:solidFill>
                        </a:rPr>
                        <a:t> dan </a:t>
                      </a:r>
                      <a:r>
                        <a:rPr lang="en-US" dirty="0" err="1">
                          <a:solidFill>
                            <a:schemeClr val="bg2"/>
                          </a:solidFill>
                        </a:rPr>
                        <a:t>Pengawasan</a:t>
                      </a:r>
                      <a:r>
                        <a:rPr lang="en-US" dirty="0">
                          <a:solidFill>
                            <a:schemeClr val="bg2"/>
                          </a:solidFill>
                        </a:rPr>
                        <a:t> </a:t>
                      </a:r>
                      <a:r>
                        <a:rPr lang="en-US" dirty="0" err="1">
                          <a:solidFill>
                            <a:schemeClr val="bg2"/>
                          </a:solidFill>
                        </a:rPr>
                        <a:t>Pemerintahan</a:t>
                      </a:r>
                      <a:r>
                        <a:rPr lang="en-US" dirty="0">
                          <a:solidFill>
                            <a:schemeClr val="bg2"/>
                          </a:solidFill>
                        </a:rPr>
                        <a:t> </a:t>
                      </a:r>
                      <a:r>
                        <a:rPr lang="en-US" dirty="0" err="1">
                          <a:solidFill>
                            <a:schemeClr val="bg2"/>
                          </a:solidFill>
                        </a:rPr>
                        <a:t>Desa</a:t>
                      </a:r>
                      <a:endParaRPr lang="en-ID" dirty="0">
                        <a:solidFill>
                          <a:schemeClr val="bg2"/>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2851887254"/>
                  </a:ext>
                </a:extLst>
              </a:tr>
              <a:tr h="370840">
                <a:tc>
                  <a:txBody>
                    <a:bodyPr/>
                    <a:lstStyle/>
                    <a:p>
                      <a:pPr algn="ctr"/>
                      <a:r>
                        <a:rPr lang="en-US" sz="1400" dirty="0" err="1"/>
                        <a:t>Kegiatan</a:t>
                      </a:r>
                      <a:r>
                        <a:rPr lang="en-US" sz="1400" dirty="0"/>
                        <a:t> </a:t>
                      </a:r>
                      <a:endParaRPr lang="en-ID" sz="1400" dirty="0"/>
                    </a:p>
                  </a:txBody>
                  <a:tcPr/>
                </a:tc>
                <a:tc>
                  <a:txBody>
                    <a:bodyPr/>
                    <a:lstStyle/>
                    <a:p>
                      <a:pPr algn="ctr"/>
                      <a:r>
                        <a:rPr lang="en-US" sz="1400" dirty="0" err="1"/>
                        <a:t>Indikator</a:t>
                      </a:r>
                      <a:endParaRPr lang="en-ID" sz="1400" dirty="0"/>
                    </a:p>
                  </a:txBody>
                  <a:tcPr/>
                </a:tc>
                <a:tc>
                  <a:txBody>
                    <a:bodyPr/>
                    <a:lstStyle/>
                    <a:p>
                      <a:pPr algn="ctr"/>
                      <a:r>
                        <a:rPr lang="en-US" sz="1400" dirty="0"/>
                        <a:t>Target / (%)</a:t>
                      </a:r>
                      <a:endParaRPr lang="en-ID" sz="1400" dirty="0"/>
                    </a:p>
                  </a:txBody>
                  <a:tcPr/>
                </a:tc>
                <a:extLst>
                  <a:ext uri="{0D108BD9-81ED-4DB2-BD59-A6C34878D82A}">
                    <a16:rowId xmlns:a16="http://schemas.microsoft.com/office/drawing/2014/main" val="884753763"/>
                  </a:ext>
                </a:extLst>
              </a:tr>
              <a:tr h="370840">
                <a:tc>
                  <a:txBody>
                    <a:bodyPr/>
                    <a:lstStyle/>
                    <a:p>
                      <a:pPr algn="l" fontAlgn="t"/>
                      <a:r>
                        <a:rPr lang="en-ID" sz="1200" b="0" i="0" u="none" strike="noStrike" dirty="0" err="1">
                          <a:solidFill>
                            <a:srgbClr val="000000"/>
                          </a:solidFill>
                          <a:effectLst/>
                          <a:latin typeface="Comic Sans MS" panose="030F0702030302020204" pitchFamily="66" charset="0"/>
                        </a:rPr>
                        <a:t>Fasilitasi</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Rekomendasi</a:t>
                      </a:r>
                      <a:r>
                        <a:rPr lang="en-ID" sz="1200" b="0" i="0" u="none" strike="noStrike" dirty="0">
                          <a:solidFill>
                            <a:srgbClr val="000000"/>
                          </a:solidFill>
                          <a:effectLst/>
                          <a:latin typeface="Comic Sans MS" panose="030F0702030302020204" pitchFamily="66" charset="0"/>
                        </a:rPr>
                        <a:t> dan </a:t>
                      </a:r>
                      <a:r>
                        <a:rPr lang="en-ID" sz="1200" b="0" i="0" u="none" strike="noStrike" dirty="0" err="1">
                          <a:solidFill>
                            <a:srgbClr val="000000"/>
                          </a:solidFill>
                          <a:effectLst/>
                          <a:latin typeface="Comic Sans MS" panose="030F0702030302020204" pitchFamily="66" charset="0"/>
                        </a:rPr>
                        <a:t>Koordinasi</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Pembinaan</a:t>
                      </a:r>
                      <a:r>
                        <a:rPr lang="en-ID" sz="1200" b="0" i="0" u="none" strike="noStrike" dirty="0">
                          <a:solidFill>
                            <a:srgbClr val="000000"/>
                          </a:solidFill>
                          <a:effectLst/>
                          <a:latin typeface="Comic Sans MS" panose="030F0702030302020204" pitchFamily="66" charset="0"/>
                        </a:rPr>
                        <a:t> dan </a:t>
                      </a:r>
                      <a:r>
                        <a:rPr lang="en-ID" sz="1200" b="0" i="0" u="none" strike="noStrike" dirty="0" err="1">
                          <a:solidFill>
                            <a:srgbClr val="000000"/>
                          </a:solidFill>
                          <a:effectLst/>
                          <a:latin typeface="Comic Sans MS" panose="030F0702030302020204" pitchFamily="66" charset="0"/>
                        </a:rPr>
                        <a:t>Pengawasan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Pemerintahan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Desa</a:t>
                      </a:r>
                      <a:endParaRPr lang="en-ID" sz="1200" b="0" i="0" u="none" strike="noStrike" dirty="0">
                        <a:solidFill>
                          <a:srgbClr val="000000"/>
                        </a:solidFill>
                        <a:effectLst/>
                        <a:latin typeface="Comic Sans MS" panose="030F0702030302020204" pitchFamily="66" charset="0"/>
                      </a:endParaRPr>
                    </a:p>
                  </a:txBody>
                  <a:tcPr marL="0" marR="0" marT="0" marB="0"/>
                </a:tc>
                <a:tc>
                  <a:txBody>
                    <a:bodyPr/>
                    <a:lstStyle/>
                    <a:p>
                      <a:r>
                        <a:rPr lang="fi-FI" sz="1400" b="0" i="0" u="none" strike="noStrike" dirty="0">
                          <a:solidFill>
                            <a:srgbClr val="000000"/>
                          </a:solidFill>
                          <a:effectLst/>
                          <a:latin typeface="Bookman Old Style" panose="02050604050505020204" pitchFamily="18" charset="0"/>
                        </a:rPr>
                        <a:t>Rata – rata IKM Desa</a:t>
                      </a:r>
                      <a:endParaRPr lang="en-ID" sz="1400" dirty="0"/>
                    </a:p>
                  </a:txBody>
                  <a:tcPr/>
                </a:tc>
                <a:tc>
                  <a:txBody>
                    <a:bodyPr/>
                    <a:lstStyle/>
                    <a:p>
                      <a:pPr algn="ctr"/>
                      <a:r>
                        <a:rPr lang="en-US" sz="1400" dirty="0"/>
                        <a:t>75</a:t>
                      </a:r>
                      <a:endParaRPr lang="en-ID" sz="1400" dirty="0"/>
                    </a:p>
                  </a:txBody>
                  <a:tcPr/>
                </a:tc>
                <a:extLst>
                  <a:ext uri="{0D108BD9-81ED-4DB2-BD59-A6C34878D82A}">
                    <a16:rowId xmlns:a16="http://schemas.microsoft.com/office/drawing/2014/main" val="1348878249"/>
                  </a:ext>
                </a:extLst>
              </a:tr>
              <a:tr h="370840">
                <a:tc>
                  <a:txBody>
                    <a:bodyPr/>
                    <a:lstStyle/>
                    <a:p>
                      <a:endParaRPr lang="en-ID" sz="1400" dirty="0"/>
                    </a:p>
                  </a:txBody>
                  <a:tcPr/>
                </a:tc>
                <a:tc>
                  <a:txBody>
                    <a:bodyPr/>
                    <a:lstStyle/>
                    <a:p>
                      <a:endParaRPr lang="en-ID" sz="1400" dirty="0"/>
                    </a:p>
                  </a:txBody>
                  <a:tcPr/>
                </a:tc>
                <a:tc>
                  <a:txBody>
                    <a:bodyPr/>
                    <a:lstStyle/>
                    <a:p>
                      <a:pPr algn="ctr"/>
                      <a:endParaRPr lang="en-ID" sz="1400" dirty="0"/>
                    </a:p>
                  </a:txBody>
                  <a:tcPr/>
                </a:tc>
                <a:extLst>
                  <a:ext uri="{0D108BD9-81ED-4DB2-BD59-A6C34878D82A}">
                    <a16:rowId xmlns:a16="http://schemas.microsoft.com/office/drawing/2014/main" val="3198782289"/>
                  </a:ext>
                </a:extLst>
              </a:tr>
            </a:tbl>
          </a:graphicData>
        </a:graphic>
      </p:graphicFrame>
    </p:spTree>
    <p:extLst>
      <p:ext uri="{BB962C8B-B14F-4D97-AF65-F5344CB8AC3E}">
        <p14:creationId xmlns:p14="http://schemas.microsoft.com/office/powerpoint/2010/main" val="2517567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115616" y="2877904"/>
            <a:ext cx="6480720" cy="1077218"/>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id-ID" sz="2400" b="1" dirty="0"/>
              <a:t>Sasaran RPJMD</a:t>
            </a:r>
          </a:p>
          <a:p>
            <a:pPr marL="457200" indent="-457200">
              <a:buAutoNum type="arabicPeriod"/>
            </a:pPr>
            <a:r>
              <a:rPr lang="en-US" sz="2000" b="1" dirty="0" err="1"/>
              <a:t>Meningkatkan</a:t>
            </a:r>
            <a:r>
              <a:rPr lang="en-US" sz="2000" b="1" dirty="0"/>
              <a:t> </a:t>
            </a:r>
            <a:r>
              <a:rPr lang="en-US" sz="2000" b="1" dirty="0" err="1"/>
              <a:t>Kualitas</a:t>
            </a:r>
            <a:r>
              <a:rPr lang="en-US" sz="2000" b="1" dirty="0"/>
              <a:t> </a:t>
            </a:r>
            <a:r>
              <a:rPr lang="en-US" sz="2000" b="1" dirty="0" err="1"/>
              <a:t>Pelayanan</a:t>
            </a:r>
            <a:r>
              <a:rPr lang="en-US" sz="2000" b="1" dirty="0"/>
              <a:t> Publik</a:t>
            </a:r>
            <a:endParaRPr lang="id-ID" sz="2000" b="1" dirty="0"/>
          </a:p>
          <a:p>
            <a:pPr marL="457200" indent="-457200"/>
            <a:endParaRPr lang="id-ID" sz="2000" dirty="0"/>
          </a:p>
        </p:txBody>
      </p:sp>
      <p:sp>
        <p:nvSpPr>
          <p:cNvPr id="4" name="TextBox 3"/>
          <p:cNvSpPr txBox="1"/>
          <p:nvPr/>
        </p:nvSpPr>
        <p:spPr>
          <a:xfrm>
            <a:off x="1115616" y="4625841"/>
            <a:ext cx="6480720" cy="707886"/>
          </a:xfrm>
          <a:prstGeom prst="rect">
            <a:avLst/>
          </a:prstGeo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wrap="square" rtlCol="0">
            <a:spAutoFit/>
          </a:bodyPr>
          <a:lstStyle/>
          <a:p>
            <a:pPr marL="1079500" indent="-1079500" algn="ctr">
              <a:tabLst>
                <a:tab pos="809625" algn="l"/>
                <a:tab pos="1079500" algn="l"/>
              </a:tabLst>
            </a:pPr>
            <a:endParaRPr lang="id-ID" sz="2000" b="1" dirty="0"/>
          </a:p>
          <a:p>
            <a:pPr marL="1079500" indent="-1079500" algn="ctr">
              <a:tabLst>
                <a:tab pos="809625" algn="l"/>
                <a:tab pos="1079500" algn="l"/>
              </a:tabLst>
            </a:pPr>
            <a:r>
              <a:rPr lang="id-ID" sz="2000" b="1" dirty="0"/>
              <a:t> KECAMATAN </a:t>
            </a:r>
            <a:r>
              <a:rPr lang="en-US" sz="2000" b="1" dirty="0"/>
              <a:t>SULANG</a:t>
            </a:r>
            <a:endParaRPr lang="id-ID" sz="2000" dirty="0"/>
          </a:p>
        </p:txBody>
      </p:sp>
      <p:sp>
        <p:nvSpPr>
          <p:cNvPr id="5" name="Curved Left Arrow 4"/>
          <p:cNvSpPr/>
          <p:nvPr/>
        </p:nvSpPr>
        <p:spPr>
          <a:xfrm>
            <a:off x="7596336" y="3068727"/>
            <a:ext cx="864096" cy="2232248"/>
          </a:xfrm>
          <a:prstGeom prst="curved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6" name="Down Arrow 5"/>
          <p:cNvSpPr/>
          <p:nvPr/>
        </p:nvSpPr>
        <p:spPr>
          <a:xfrm>
            <a:off x="5580112" y="2069215"/>
            <a:ext cx="720080" cy="576064"/>
          </a:xfrm>
          <a:prstGeom prst="downArrow">
            <a:avLst/>
          </a:prstGeom>
          <a:solidFill>
            <a:srgbClr val="0070C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Rectangle 6"/>
          <p:cNvSpPr/>
          <p:nvPr/>
        </p:nvSpPr>
        <p:spPr>
          <a:xfrm>
            <a:off x="5148064" y="1552216"/>
            <a:ext cx="1890261" cy="400110"/>
          </a:xfrm>
          <a:prstGeom prst="rect">
            <a:avLst/>
          </a:prstGeom>
        </p:spPr>
        <p:txBody>
          <a:bodyPr wrap="none">
            <a:spAutoFit/>
          </a:bodyPr>
          <a:lstStyle/>
          <a:p>
            <a:pPr algn="ctr"/>
            <a:r>
              <a:rPr lang="id-ID" sz="2000" b="1" dirty="0"/>
              <a:t>Tujuan RPJMD</a:t>
            </a:r>
          </a:p>
        </p:txBody>
      </p:sp>
      <p:sp>
        <p:nvSpPr>
          <p:cNvPr id="8" name="Title 1"/>
          <p:cNvSpPr>
            <a:spLocks noGrp="1"/>
          </p:cNvSpPr>
          <p:nvPr>
            <p:ph type="title"/>
          </p:nvPr>
        </p:nvSpPr>
        <p:spPr>
          <a:xfrm>
            <a:off x="612648" y="134144"/>
            <a:ext cx="8153400" cy="1249596"/>
          </a:xfrm>
        </p:spPr>
        <p:txBody>
          <a:bodyPr>
            <a:noAutofit/>
          </a:bodyPr>
          <a:lstStyle/>
          <a:p>
            <a:r>
              <a:rPr lang="id-ID" sz="2400" b="1" dirty="0">
                <a:solidFill>
                  <a:schemeClr val="tx1"/>
                </a:solidFill>
              </a:rPr>
              <a:t>Lanjutan</a:t>
            </a:r>
            <a:r>
              <a:rPr lang="en-US" sz="2400" b="1" dirty="0">
                <a:solidFill>
                  <a:schemeClr val="tx1"/>
                </a:solidFill>
              </a:rPr>
              <a:t>…….</a:t>
            </a:r>
            <a:br>
              <a:rPr lang="id-ID" sz="2400" b="1" dirty="0">
                <a:solidFill>
                  <a:schemeClr val="tx1"/>
                </a:solidFill>
              </a:rPr>
            </a:br>
            <a:r>
              <a:rPr lang="id-ID" sz="2400" b="1" dirty="0">
                <a:solidFill>
                  <a:schemeClr val="bg1"/>
                </a:solidFill>
              </a:rPr>
              <a:t>VISI DAN MISI BUPATI REMBANG</a:t>
            </a:r>
            <a:br>
              <a:rPr lang="id-ID" sz="2400" b="1" dirty="0">
                <a:solidFill>
                  <a:schemeClr val="bg1"/>
                </a:solidFill>
              </a:rPr>
            </a:br>
            <a:r>
              <a:rPr lang="id-ID" sz="2400" b="1" dirty="0">
                <a:solidFill>
                  <a:schemeClr val="bg1"/>
                </a:solidFill>
              </a:rPr>
              <a:t>(RPJMD KAB. REMBANG TAHUN 2016 – 2021)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D8A68-97CC-4DBB-851F-3B85AE6BC4B8}"/>
              </a:ext>
            </a:extLst>
          </p:cNvPr>
          <p:cNvSpPr>
            <a:spLocks noGrp="1"/>
          </p:cNvSpPr>
          <p:nvPr>
            <p:ph type="title"/>
          </p:nvPr>
        </p:nvSpPr>
        <p:spPr>
          <a:xfrm>
            <a:off x="467544" y="188640"/>
            <a:ext cx="7055380" cy="456002"/>
          </a:xfrm>
        </p:spPr>
        <p:txBody>
          <a:bodyPr/>
          <a:lstStyle/>
          <a:p>
            <a:r>
              <a:rPr lang="en-US" sz="2000" dirty="0" err="1">
                <a:solidFill>
                  <a:schemeClr val="bg2"/>
                </a:solidFill>
              </a:rPr>
              <a:t>Lanjutan</a:t>
            </a:r>
            <a:r>
              <a:rPr lang="en-US" sz="2000" dirty="0">
                <a:solidFill>
                  <a:schemeClr val="bg2"/>
                </a:solidFill>
              </a:rPr>
              <a:t>…...</a:t>
            </a:r>
            <a:endParaRPr lang="en-ID" sz="2000" dirty="0">
              <a:solidFill>
                <a:schemeClr val="bg2"/>
              </a:solidFill>
            </a:endParaRPr>
          </a:p>
        </p:txBody>
      </p:sp>
      <p:graphicFrame>
        <p:nvGraphicFramePr>
          <p:cNvPr id="3" name="Table 3">
            <a:extLst>
              <a:ext uri="{FF2B5EF4-FFF2-40B4-BE49-F238E27FC236}">
                <a16:creationId xmlns:a16="http://schemas.microsoft.com/office/drawing/2014/main" id="{B240A798-469F-4A2A-9798-FE00C39B2A82}"/>
              </a:ext>
            </a:extLst>
          </p:cNvPr>
          <p:cNvGraphicFramePr>
            <a:graphicFrameLocks noGrp="1"/>
          </p:cNvGraphicFramePr>
          <p:nvPr>
            <p:extLst>
              <p:ext uri="{D42A27DB-BD31-4B8C-83A1-F6EECF244321}">
                <p14:modId xmlns:p14="http://schemas.microsoft.com/office/powerpoint/2010/main" val="3347738198"/>
              </p:ext>
            </p:extLst>
          </p:nvPr>
        </p:nvGraphicFramePr>
        <p:xfrm>
          <a:off x="467541" y="908720"/>
          <a:ext cx="8039829" cy="2198936"/>
        </p:xfrm>
        <a:graphic>
          <a:graphicData uri="http://schemas.openxmlformats.org/drawingml/2006/table">
            <a:tbl>
              <a:tblPr firstRow="1" bandRow="1">
                <a:tableStyleId>{5C22544A-7EE6-4342-B048-85BDC9FD1C3A}</a:tableStyleId>
              </a:tblPr>
              <a:tblGrid>
                <a:gridCol w="2679943">
                  <a:extLst>
                    <a:ext uri="{9D8B030D-6E8A-4147-A177-3AD203B41FA5}">
                      <a16:colId xmlns:a16="http://schemas.microsoft.com/office/drawing/2014/main" val="283069851"/>
                    </a:ext>
                  </a:extLst>
                </a:gridCol>
                <a:gridCol w="2679943">
                  <a:extLst>
                    <a:ext uri="{9D8B030D-6E8A-4147-A177-3AD203B41FA5}">
                      <a16:colId xmlns:a16="http://schemas.microsoft.com/office/drawing/2014/main" val="3563584994"/>
                    </a:ext>
                  </a:extLst>
                </a:gridCol>
                <a:gridCol w="2679943">
                  <a:extLst>
                    <a:ext uri="{9D8B030D-6E8A-4147-A177-3AD203B41FA5}">
                      <a16:colId xmlns:a16="http://schemas.microsoft.com/office/drawing/2014/main" val="1323068475"/>
                    </a:ext>
                  </a:extLst>
                </a:gridCol>
              </a:tblGrid>
              <a:tr h="369568">
                <a:tc gridSpan="3">
                  <a:txBody>
                    <a:bodyPr/>
                    <a:lstStyle/>
                    <a:p>
                      <a:pPr algn="ctr"/>
                      <a:r>
                        <a:rPr lang="en-US" dirty="0">
                          <a:solidFill>
                            <a:schemeClr val="bg2"/>
                          </a:solidFill>
                        </a:rPr>
                        <a:t>Kasi </a:t>
                      </a:r>
                      <a:r>
                        <a:rPr lang="en-US" dirty="0" err="1">
                          <a:solidFill>
                            <a:schemeClr val="bg2"/>
                          </a:solidFill>
                        </a:rPr>
                        <a:t>Pemerintahan</a:t>
                      </a:r>
                      <a:r>
                        <a:rPr lang="en-US" dirty="0">
                          <a:solidFill>
                            <a:schemeClr val="bg2"/>
                          </a:solidFill>
                        </a:rPr>
                        <a:t> dan </a:t>
                      </a:r>
                      <a:r>
                        <a:rPr lang="en-US" dirty="0" err="1">
                          <a:solidFill>
                            <a:schemeClr val="bg2"/>
                          </a:solidFill>
                        </a:rPr>
                        <a:t>Pelayanan</a:t>
                      </a:r>
                      <a:r>
                        <a:rPr lang="en-US" dirty="0">
                          <a:solidFill>
                            <a:schemeClr val="bg2"/>
                          </a:solidFill>
                        </a:rPr>
                        <a:t> Publik</a:t>
                      </a:r>
                      <a:endParaRPr lang="en-ID" dirty="0">
                        <a:solidFill>
                          <a:schemeClr val="bg2"/>
                        </a:solidFill>
                      </a:endParaRPr>
                    </a:p>
                  </a:txBody>
                  <a:tcPr>
                    <a:solidFill>
                      <a:schemeClr val="accent5"/>
                    </a:solidFill>
                  </a:tcPr>
                </a:tc>
                <a:tc hMerge="1">
                  <a:txBody>
                    <a:bodyPr/>
                    <a:lstStyle/>
                    <a:p>
                      <a:pPr algn="ctr"/>
                      <a:endParaRPr lang="en-ID" dirty="0"/>
                    </a:p>
                  </a:txBody>
                  <a:tcPr/>
                </a:tc>
                <a:tc hMerge="1">
                  <a:txBody>
                    <a:bodyPr/>
                    <a:lstStyle/>
                    <a:p>
                      <a:pPr algn="ctr"/>
                      <a:endParaRPr lang="en-ID" dirty="0"/>
                    </a:p>
                  </a:txBody>
                  <a:tcPr/>
                </a:tc>
                <a:extLst>
                  <a:ext uri="{0D108BD9-81ED-4DB2-BD59-A6C34878D82A}">
                    <a16:rowId xmlns:a16="http://schemas.microsoft.com/office/drawing/2014/main" val="4132949180"/>
                  </a:ext>
                </a:extLst>
              </a:tr>
              <a:tr h="369568">
                <a:tc>
                  <a:txBody>
                    <a:bodyPr/>
                    <a:lstStyle/>
                    <a:p>
                      <a:pPr algn="ctr"/>
                      <a:r>
                        <a:rPr lang="en-US" sz="1400" dirty="0" err="1"/>
                        <a:t>Kegiatan</a:t>
                      </a:r>
                      <a:r>
                        <a:rPr lang="en-US" sz="1400" dirty="0"/>
                        <a:t> </a:t>
                      </a:r>
                      <a:endParaRPr lang="en-ID" sz="1400" dirty="0"/>
                    </a:p>
                  </a:txBody>
                  <a:tcPr/>
                </a:tc>
                <a:tc>
                  <a:txBody>
                    <a:bodyPr/>
                    <a:lstStyle/>
                    <a:p>
                      <a:pPr algn="ctr"/>
                      <a:r>
                        <a:rPr lang="en-US" sz="1400" dirty="0" err="1"/>
                        <a:t>Indikator</a:t>
                      </a:r>
                      <a:endParaRPr lang="en-ID" sz="1400" dirty="0"/>
                    </a:p>
                  </a:txBody>
                  <a:tcPr/>
                </a:tc>
                <a:tc>
                  <a:txBody>
                    <a:bodyPr/>
                    <a:lstStyle/>
                    <a:p>
                      <a:pPr algn="ctr"/>
                      <a:r>
                        <a:rPr lang="en-US" sz="1400" dirty="0"/>
                        <a:t>Target / (%)</a:t>
                      </a:r>
                      <a:endParaRPr lang="en-ID" sz="1400" dirty="0"/>
                    </a:p>
                  </a:txBody>
                  <a:tcPr/>
                </a:tc>
                <a:extLst>
                  <a:ext uri="{0D108BD9-81ED-4DB2-BD59-A6C34878D82A}">
                    <a16:rowId xmlns:a16="http://schemas.microsoft.com/office/drawing/2014/main" val="1414635272"/>
                  </a:ext>
                </a:extLst>
              </a:tr>
              <a:tr h="941640">
                <a:tc>
                  <a:txBody>
                    <a:bodyPr/>
                    <a:lstStyle/>
                    <a:p>
                      <a:pPr algn="l" fontAlgn="t"/>
                      <a:r>
                        <a:rPr lang="en-ID" sz="1200" b="0" i="0" u="none" strike="noStrike" dirty="0" err="1">
                          <a:solidFill>
                            <a:srgbClr val="000000"/>
                          </a:solidFill>
                          <a:effectLst/>
                          <a:latin typeface="Comic Sans MS" panose="030F0702030302020204" pitchFamily="66" charset="0"/>
                          <a:cs typeface="Calibri" panose="020F0502020204030204" pitchFamily="34" charset="0"/>
                        </a:rPr>
                        <a:t>Penyelenggaraan</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Urusan</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Pemerintahan</a:t>
                      </a:r>
                      <a:r>
                        <a:rPr lang="en-ID" sz="1200" b="0" i="0" u="none" strike="noStrike" dirty="0">
                          <a:solidFill>
                            <a:srgbClr val="000000"/>
                          </a:solidFill>
                          <a:effectLst/>
                          <a:latin typeface="Comic Sans MS" panose="030F0702030302020204" pitchFamily="66" charset="0"/>
                          <a:cs typeface="Calibri" panose="020F0502020204030204" pitchFamily="34" charset="0"/>
                        </a:rPr>
                        <a:t> yang </a:t>
                      </a:r>
                      <a:r>
                        <a:rPr lang="en-ID" sz="1200" b="0" i="0" u="none" strike="noStrike" dirty="0" err="1">
                          <a:solidFill>
                            <a:srgbClr val="000000"/>
                          </a:solidFill>
                          <a:effectLst/>
                          <a:latin typeface="Comic Sans MS" panose="030F0702030302020204" pitchFamily="66" charset="0"/>
                          <a:cs typeface="Calibri" panose="020F0502020204030204" pitchFamily="34" charset="0"/>
                        </a:rPr>
                        <a:t>Tidak</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Dilaksanakan</a:t>
                      </a:r>
                      <a:r>
                        <a:rPr lang="en-ID" sz="1200" b="0" i="0" u="none" strike="noStrike" dirty="0">
                          <a:solidFill>
                            <a:srgbClr val="000000"/>
                          </a:solidFill>
                          <a:effectLst/>
                          <a:latin typeface="Comic Sans MS" panose="030F0702030302020204" pitchFamily="66" charset="0"/>
                          <a:cs typeface="Calibri" panose="020F0502020204030204" pitchFamily="34" charset="0"/>
                        </a:rPr>
                        <a:t> oleh Unit </a:t>
                      </a:r>
                      <a:r>
                        <a:rPr lang="en-ID" sz="1200" b="0" i="0" u="none" strike="noStrike" dirty="0" err="1">
                          <a:solidFill>
                            <a:srgbClr val="000000"/>
                          </a:solidFill>
                          <a:effectLst/>
                          <a:latin typeface="Comic Sans MS" panose="030F0702030302020204" pitchFamily="66" charset="0"/>
                          <a:cs typeface="Calibri" panose="020F0502020204030204" pitchFamily="34" charset="0"/>
                        </a:rPr>
                        <a:t>Kerja</a:t>
                      </a:r>
                      <a:r>
                        <a:rPr lang="en-ID" sz="1200" b="0" i="0" u="none" strike="noStrike" dirty="0">
                          <a:solidFill>
                            <a:srgbClr val="000000"/>
                          </a:solidFill>
                          <a:effectLst/>
                          <a:latin typeface="Comic Sans MS" panose="030F0702030302020204" pitchFamily="66" charset="0"/>
                          <a:cs typeface="Calibri" panose="020F0502020204030204" pitchFamily="34" charset="0"/>
                        </a:rPr>
                        <a:t> </a:t>
                      </a:r>
                      <a:r>
                        <a:rPr lang="en-ID" sz="1200" b="0" i="0" u="none" strike="noStrike" dirty="0" err="1">
                          <a:solidFill>
                            <a:srgbClr val="000000"/>
                          </a:solidFill>
                          <a:effectLst/>
                          <a:latin typeface="Comic Sans MS" panose="030F0702030302020204" pitchFamily="66" charset="0"/>
                          <a:cs typeface="Calibri" panose="020F0502020204030204" pitchFamily="34" charset="0"/>
                        </a:rPr>
                        <a:t>Perangkat</a:t>
                      </a:r>
                      <a:r>
                        <a:rPr lang="en-ID" sz="1200" b="0" i="0" u="none" strike="noStrike" dirty="0">
                          <a:solidFill>
                            <a:srgbClr val="000000"/>
                          </a:solidFill>
                          <a:effectLst/>
                          <a:latin typeface="Comic Sans MS" panose="030F0702030302020204" pitchFamily="66" charset="0"/>
                          <a:cs typeface="Calibri" panose="020F0502020204030204" pitchFamily="34" charset="0"/>
                        </a:rPr>
                        <a:t> Daerah yang Ada di </a:t>
                      </a:r>
                      <a:r>
                        <a:rPr lang="en-ID" sz="1200" b="0" i="0" u="none" strike="noStrike" dirty="0" err="1">
                          <a:solidFill>
                            <a:srgbClr val="000000"/>
                          </a:solidFill>
                          <a:effectLst/>
                          <a:latin typeface="Comic Sans MS" panose="030F0702030302020204" pitchFamily="66" charset="0"/>
                          <a:cs typeface="Calibri" panose="020F0502020204030204" pitchFamily="34" charset="0"/>
                        </a:rPr>
                        <a:t>Kecamatan</a:t>
                      </a:r>
                      <a:endParaRPr lang="en-ID" sz="1200" b="0" i="0" u="none" strike="noStrike" dirty="0">
                        <a:solidFill>
                          <a:srgbClr val="000000"/>
                        </a:solidFill>
                        <a:effectLst/>
                        <a:latin typeface="Comic Sans MS" panose="030F0702030302020204" pitchFamily="66" charset="0"/>
                        <a:cs typeface="Calibri" panose="020F0502020204030204" pitchFamily="34" charset="0"/>
                      </a:endParaRPr>
                    </a:p>
                  </a:txBody>
                  <a:tcPr marL="0" marR="0" marT="0" marB="0"/>
                </a:tc>
                <a:tc>
                  <a:txBody>
                    <a:bodyPr/>
                    <a:lstStyle/>
                    <a:p>
                      <a:pPr algn="l" fontAlgn="t"/>
                      <a:r>
                        <a:rPr lang="en-ID" sz="1200" b="0" i="0" u="none" strike="noStrike" dirty="0" err="1">
                          <a:solidFill>
                            <a:srgbClr val="000000"/>
                          </a:solidFill>
                          <a:effectLst/>
                          <a:latin typeface="Comic Sans MS" panose="030F0702030302020204" pitchFamily="66" charset="0"/>
                        </a:rPr>
                        <a:t>Persentase</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Penyelenggaraan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Kegiatan</a:t>
                      </a:r>
                      <a:r>
                        <a:rPr lang="en-ID" sz="1200" b="0" i="0" u="none" strike="noStrike" dirty="0">
                          <a:solidFill>
                            <a:srgbClr val="000000"/>
                          </a:solidFill>
                          <a:effectLst/>
                          <a:latin typeface="Comic Sans MS" panose="030F0702030302020204" pitchFamily="66" charset="0"/>
                        </a:rPr>
                        <a:t> </a:t>
                      </a:r>
                      <a:r>
                        <a:rPr lang="en-ID" sz="1200" b="0" i="0" u="none" strike="noStrike" dirty="0" err="1">
                          <a:solidFill>
                            <a:srgbClr val="000000"/>
                          </a:solidFill>
                          <a:effectLst/>
                          <a:latin typeface="Comic Sans MS" panose="030F0702030302020204" pitchFamily="66" charset="0"/>
                        </a:rPr>
                        <a:t>Pemerintahan</a:t>
                      </a:r>
                      <a:r>
                        <a:rPr lang="en-ID" sz="1200" b="0" i="0" u="none" strike="noStrike" dirty="0">
                          <a:solidFill>
                            <a:srgbClr val="000000"/>
                          </a:solidFill>
                          <a:effectLst/>
                          <a:latin typeface="Comic Sans MS" panose="030F0702030302020204" pitchFamily="66" charset="0"/>
                        </a:rPr>
                        <a:t> di Tingkat </a:t>
                      </a:r>
                      <a:r>
                        <a:rPr lang="en-ID" sz="1200" b="0" i="0" u="none" strike="noStrike" dirty="0" err="1">
                          <a:solidFill>
                            <a:srgbClr val="000000"/>
                          </a:solidFill>
                          <a:effectLst/>
                          <a:latin typeface="Comic Sans MS" panose="030F0702030302020204" pitchFamily="66" charset="0"/>
                        </a:rPr>
                        <a:t>Kecamatan</a:t>
                      </a:r>
                      <a:r>
                        <a:rPr lang="en-ID" sz="1200" b="0" i="0" u="none" strike="noStrike" dirty="0">
                          <a:solidFill>
                            <a:srgbClr val="000000"/>
                          </a:solidFill>
                          <a:effectLst/>
                          <a:latin typeface="Comic Sans MS" panose="030F0702030302020204" pitchFamily="66" charset="0"/>
                        </a:rPr>
                        <a:t> </a:t>
                      </a:r>
                    </a:p>
                  </a:txBody>
                  <a:tcPr marL="0" marR="0" marT="0" marB="0"/>
                </a:tc>
                <a:tc>
                  <a:txBody>
                    <a:bodyPr/>
                    <a:lstStyle/>
                    <a:p>
                      <a:pPr algn="ctr"/>
                      <a:r>
                        <a:rPr lang="en-US" sz="1400" dirty="0"/>
                        <a:t>100</a:t>
                      </a:r>
                      <a:endParaRPr lang="en-ID" sz="1400" dirty="0"/>
                    </a:p>
                  </a:txBody>
                  <a:tcPr/>
                </a:tc>
                <a:extLst>
                  <a:ext uri="{0D108BD9-81ED-4DB2-BD59-A6C34878D82A}">
                    <a16:rowId xmlns:a16="http://schemas.microsoft.com/office/drawing/2014/main" val="85130898"/>
                  </a:ext>
                </a:extLst>
              </a:tr>
              <a:tr h="516383">
                <a:tc>
                  <a:txBody>
                    <a:bodyPr/>
                    <a:lstStyle/>
                    <a:p>
                      <a:pPr algn="l" fontAlgn="t"/>
                      <a:r>
                        <a:rPr lang="fi-FI" sz="1200" b="0" i="0" u="none" strike="noStrike" dirty="0">
                          <a:solidFill>
                            <a:srgbClr val="000000"/>
                          </a:solidFill>
                          <a:effectLst/>
                          <a:latin typeface="Comic Sans MS" panose="030F0702030302020204" pitchFamily="66" charset="0"/>
                        </a:rPr>
                        <a:t>Pelaksanaan Urusan Pemerintahan yang Dilimpahkan kepada Camat</a:t>
                      </a:r>
                    </a:p>
                  </a:txBody>
                  <a:tcPr marL="0" marR="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err="1">
                          <a:latin typeface="Comic Sans MS" panose="030F0702030302020204" pitchFamily="66" charset="0"/>
                        </a:rPr>
                        <a:t>Persentase</a:t>
                      </a:r>
                      <a:r>
                        <a:rPr lang="en-US" sz="1400" dirty="0">
                          <a:latin typeface="Comic Sans MS" panose="030F0702030302020204" pitchFamily="66" charset="0"/>
                        </a:rPr>
                        <a:t> </a:t>
                      </a:r>
                      <a:r>
                        <a:rPr lang="en-US" sz="1400" dirty="0" err="1">
                          <a:latin typeface="Comic Sans MS" panose="030F0702030302020204" pitchFamily="66" charset="0"/>
                        </a:rPr>
                        <a:t>Pemerintahan</a:t>
                      </a:r>
                      <a:r>
                        <a:rPr lang="en-US" sz="1400" dirty="0">
                          <a:latin typeface="Comic Sans MS" panose="030F0702030302020204" pitchFamily="66" charset="0"/>
                        </a:rPr>
                        <a:t> yang </a:t>
                      </a:r>
                      <a:r>
                        <a:rPr lang="en-US" sz="1400" dirty="0" err="1">
                          <a:latin typeface="Comic Sans MS" panose="030F0702030302020204" pitchFamily="66" charset="0"/>
                        </a:rPr>
                        <a:t>lunas</a:t>
                      </a:r>
                      <a:r>
                        <a:rPr lang="en-US" sz="1400" dirty="0">
                          <a:latin typeface="Comic Sans MS" panose="030F0702030302020204" pitchFamily="66" charset="0"/>
                        </a:rPr>
                        <a:t> </a:t>
                      </a:r>
                      <a:r>
                        <a:rPr lang="en-US" sz="1400" dirty="0" err="1">
                          <a:latin typeface="Comic Sans MS" panose="030F0702030302020204" pitchFamily="66" charset="0"/>
                        </a:rPr>
                        <a:t>bayar</a:t>
                      </a:r>
                      <a:r>
                        <a:rPr lang="en-US" sz="1400" dirty="0">
                          <a:latin typeface="Comic Sans MS" panose="030F0702030302020204" pitchFamily="66" charset="0"/>
                        </a:rPr>
                        <a:t> PBB</a:t>
                      </a:r>
                    </a:p>
                  </a:txBody>
                  <a:tcPr/>
                </a:tc>
                <a:tc>
                  <a:txBody>
                    <a:bodyPr/>
                    <a:lstStyle/>
                    <a:p>
                      <a:pPr algn="ctr"/>
                      <a:r>
                        <a:rPr lang="en-US" sz="1400" dirty="0"/>
                        <a:t>95</a:t>
                      </a:r>
                    </a:p>
                    <a:p>
                      <a:pPr algn="ctr"/>
                      <a:endParaRPr lang="en-US" sz="1400" dirty="0"/>
                    </a:p>
                  </a:txBody>
                  <a:tcPr/>
                </a:tc>
                <a:extLst>
                  <a:ext uri="{0D108BD9-81ED-4DB2-BD59-A6C34878D82A}">
                    <a16:rowId xmlns:a16="http://schemas.microsoft.com/office/drawing/2014/main" val="3136496861"/>
                  </a:ext>
                </a:extLst>
              </a:tr>
            </a:tbl>
          </a:graphicData>
        </a:graphic>
      </p:graphicFrame>
      <p:graphicFrame>
        <p:nvGraphicFramePr>
          <p:cNvPr id="4" name="Table 4">
            <a:extLst>
              <a:ext uri="{FF2B5EF4-FFF2-40B4-BE49-F238E27FC236}">
                <a16:creationId xmlns:a16="http://schemas.microsoft.com/office/drawing/2014/main" id="{792C6BCB-BE4A-4042-8119-9551FB72104C}"/>
              </a:ext>
            </a:extLst>
          </p:cNvPr>
          <p:cNvGraphicFramePr>
            <a:graphicFrameLocks noGrp="1"/>
          </p:cNvGraphicFramePr>
          <p:nvPr>
            <p:extLst>
              <p:ext uri="{D42A27DB-BD31-4B8C-83A1-F6EECF244321}">
                <p14:modId xmlns:p14="http://schemas.microsoft.com/office/powerpoint/2010/main" val="1692637775"/>
              </p:ext>
            </p:extLst>
          </p:nvPr>
        </p:nvGraphicFramePr>
        <p:xfrm>
          <a:off x="467541" y="4005058"/>
          <a:ext cx="8039829" cy="2204720"/>
        </p:xfrm>
        <a:graphic>
          <a:graphicData uri="http://schemas.openxmlformats.org/drawingml/2006/table">
            <a:tbl>
              <a:tblPr firstRow="1" bandRow="1">
                <a:tableStyleId>{5C22544A-7EE6-4342-B048-85BDC9FD1C3A}</a:tableStyleId>
              </a:tblPr>
              <a:tblGrid>
                <a:gridCol w="2664297">
                  <a:extLst>
                    <a:ext uri="{9D8B030D-6E8A-4147-A177-3AD203B41FA5}">
                      <a16:colId xmlns:a16="http://schemas.microsoft.com/office/drawing/2014/main" val="3244149802"/>
                    </a:ext>
                  </a:extLst>
                </a:gridCol>
                <a:gridCol w="2664296">
                  <a:extLst>
                    <a:ext uri="{9D8B030D-6E8A-4147-A177-3AD203B41FA5}">
                      <a16:colId xmlns:a16="http://schemas.microsoft.com/office/drawing/2014/main" val="940364211"/>
                    </a:ext>
                  </a:extLst>
                </a:gridCol>
                <a:gridCol w="2711236">
                  <a:extLst>
                    <a:ext uri="{9D8B030D-6E8A-4147-A177-3AD203B41FA5}">
                      <a16:colId xmlns:a16="http://schemas.microsoft.com/office/drawing/2014/main" val="422118743"/>
                    </a:ext>
                  </a:extLst>
                </a:gridCol>
              </a:tblGrid>
              <a:tr h="370840">
                <a:tc gridSpan="3">
                  <a:txBody>
                    <a:bodyPr/>
                    <a:lstStyle/>
                    <a:p>
                      <a:pPr algn="ctr"/>
                      <a:r>
                        <a:rPr lang="en-US" dirty="0">
                          <a:solidFill>
                            <a:schemeClr val="bg2"/>
                          </a:solidFill>
                        </a:rPr>
                        <a:t>Kasi </a:t>
                      </a:r>
                      <a:r>
                        <a:rPr lang="en-US" dirty="0" err="1">
                          <a:solidFill>
                            <a:schemeClr val="bg2"/>
                          </a:solidFill>
                        </a:rPr>
                        <a:t>Ketentraman</a:t>
                      </a:r>
                      <a:r>
                        <a:rPr lang="en-US" dirty="0">
                          <a:solidFill>
                            <a:schemeClr val="bg2"/>
                          </a:solidFill>
                        </a:rPr>
                        <a:t> dan </a:t>
                      </a:r>
                      <a:r>
                        <a:rPr lang="en-US" dirty="0" err="1">
                          <a:solidFill>
                            <a:schemeClr val="bg2"/>
                          </a:solidFill>
                        </a:rPr>
                        <a:t>Ketertiban</a:t>
                      </a:r>
                      <a:endParaRPr lang="en-ID" dirty="0">
                        <a:solidFill>
                          <a:schemeClr val="bg2"/>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3857300266"/>
                  </a:ext>
                </a:extLst>
              </a:tr>
              <a:tr h="370840">
                <a:tc>
                  <a:txBody>
                    <a:bodyPr/>
                    <a:lstStyle/>
                    <a:p>
                      <a:pPr algn="ctr"/>
                      <a:r>
                        <a:rPr lang="en-US" sz="1400" dirty="0" err="1"/>
                        <a:t>Kegiatan</a:t>
                      </a:r>
                      <a:r>
                        <a:rPr lang="en-US" sz="1400" dirty="0"/>
                        <a:t> </a:t>
                      </a:r>
                      <a:endParaRPr lang="en-ID" sz="1400" dirty="0"/>
                    </a:p>
                  </a:txBody>
                  <a:tcPr/>
                </a:tc>
                <a:tc>
                  <a:txBody>
                    <a:bodyPr/>
                    <a:lstStyle/>
                    <a:p>
                      <a:pPr algn="ctr"/>
                      <a:r>
                        <a:rPr lang="en-US" sz="1400" dirty="0" err="1"/>
                        <a:t>Indikator</a:t>
                      </a:r>
                      <a:endParaRPr lang="en-ID" sz="1400" dirty="0"/>
                    </a:p>
                  </a:txBody>
                  <a:tcPr/>
                </a:tc>
                <a:tc>
                  <a:txBody>
                    <a:bodyPr/>
                    <a:lstStyle/>
                    <a:p>
                      <a:pPr algn="ctr"/>
                      <a:r>
                        <a:rPr lang="en-US" sz="1400" dirty="0"/>
                        <a:t>Target / (%)</a:t>
                      </a:r>
                      <a:endParaRPr lang="en-ID" sz="1400" dirty="0"/>
                    </a:p>
                  </a:txBody>
                  <a:tcPr/>
                </a:tc>
                <a:extLst>
                  <a:ext uri="{0D108BD9-81ED-4DB2-BD59-A6C34878D82A}">
                    <a16:rowId xmlns:a16="http://schemas.microsoft.com/office/drawing/2014/main" val="2357027493"/>
                  </a:ext>
                </a:extLst>
              </a:tr>
              <a:tr h="370840">
                <a:tc>
                  <a:txBody>
                    <a:bodyPr/>
                    <a:lstStyle/>
                    <a:p>
                      <a:r>
                        <a:rPr lang="en-US" sz="1400" dirty="0" err="1">
                          <a:latin typeface="Comic Sans MS" panose="030F0702030302020204" pitchFamily="66" charset="0"/>
                        </a:rPr>
                        <a:t>Koordinasi</a:t>
                      </a:r>
                      <a:r>
                        <a:rPr lang="en-US" sz="1400" dirty="0">
                          <a:latin typeface="Comic Sans MS" panose="030F0702030302020204" pitchFamily="66" charset="0"/>
                        </a:rPr>
                        <a:t> </a:t>
                      </a:r>
                      <a:r>
                        <a:rPr lang="en-US" sz="1400" dirty="0" err="1">
                          <a:latin typeface="Comic Sans MS" panose="030F0702030302020204" pitchFamily="66" charset="0"/>
                        </a:rPr>
                        <a:t>Upaya</a:t>
                      </a:r>
                      <a:r>
                        <a:rPr lang="en-US" sz="1400" dirty="0">
                          <a:latin typeface="Comic Sans MS" panose="030F0702030302020204" pitchFamily="66" charset="0"/>
                        </a:rPr>
                        <a:t> </a:t>
                      </a:r>
                      <a:r>
                        <a:rPr lang="en-US" sz="1400" dirty="0" err="1">
                          <a:latin typeface="Comic Sans MS" panose="030F0702030302020204" pitchFamily="66" charset="0"/>
                        </a:rPr>
                        <a:t>Penyelenggaraan</a:t>
                      </a:r>
                      <a:r>
                        <a:rPr lang="en-US" sz="1400" dirty="0">
                          <a:latin typeface="Comic Sans MS" panose="030F0702030302020204" pitchFamily="66" charset="0"/>
                        </a:rPr>
                        <a:t> </a:t>
                      </a:r>
                      <a:r>
                        <a:rPr lang="en-US" sz="1400" dirty="0" err="1">
                          <a:latin typeface="Comic Sans MS" panose="030F0702030302020204" pitchFamily="66" charset="0"/>
                        </a:rPr>
                        <a:t>Ketentraman</a:t>
                      </a:r>
                      <a:r>
                        <a:rPr lang="en-US" sz="1400" dirty="0">
                          <a:latin typeface="Comic Sans MS" panose="030F0702030302020204" pitchFamily="66" charset="0"/>
                        </a:rPr>
                        <a:t> dan </a:t>
                      </a:r>
                      <a:r>
                        <a:rPr lang="en-US" sz="1400" dirty="0" err="1">
                          <a:latin typeface="Comic Sans MS" panose="030F0702030302020204" pitchFamily="66" charset="0"/>
                        </a:rPr>
                        <a:t>Ketertiban</a:t>
                      </a:r>
                      <a:r>
                        <a:rPr lang="en-US" sz="1400" dirty="0">
                          <a:latin typeface="Comic Sans MS" panose="030F0702030302020204" pitchFamily="66" charset="0"/>
                        </a:rPr>
                        <a:t> </a:t>
                      </a:r>
                      <a:r>
                        <a:rPr lang="en-US" sz="1400" dirty="0" err="1">
                          <a:latin typeface="Comic Sans MS" panose="030F0702030302020204" pitchFamily="66" charset="0"/>
                        </a:rPr>
                        <a:t>Umum</a:t>
                      </a:r>
                      <a:endParaRPr lang="en-ID" sz="1400" dirty="0">
                        <a:latin typeface="Comic Sans MS" panose="030F0702030302020204" pitchFamily="66" charset="0"/>
                      </a:endParaRPr>
                    </a:p>
                  </a:txBody>
                  <a:tcPr/>
                </a:tc>
                <a:tc>
                  <a:txBody>
                    <a:bodyPr/>
                    <a:lstStyle/>
                    <a:p>
                      <a:pPr algn="l" fontAlgn="t"/>
                      <a:r>
                        <a:rPr lang="da-DK" sz="1400" b="0" i="0" u="none" strike="noStrike" dirty="0">
                          <a:solidFill>
                            <a:srgbClr val="000000"/>
                          </a:solidFill>
                          <a:effectLst/>
                          <a:latin typeface="Comic Sans MS" panose="030F0702030302020204" pitchFamily="66" charset="0"/>
                        </a:rPr>
                        <a:t>Persentase Penyelesaian permasalahan Ketentaraman dan Ketertiban umum</a:t>
                      </a:r>
                    </a:p>
                  </a:txBody>
                  <a:tcPr/>
                </a:tc>
                <a:tc>
                  <a:txBody>
                    <a:bodyPr/>
                    <a:lstStyle/>
                    <a:p>
                      <a:pPr algn="ctr"/>
                      <a:r>
                        <a:rPr lang="en-US" sz="1400" dirty="0"/>
                        <a:t>100</a:t>
                      </a:r>
                      <a:endParaRPr lang="en-ID" sz="1400" dirty="0"/>
                    </a:p>
                  </a:txBody>
                  <a:tcPr/>
                </a:tc>
                <a:extLst>
                  <a:ext uri="{0D108BD9-81ED-4DB2-BD59-A6C34878D82A}">
                    <a16:rowId xmlns:a16="http://schemas.microsoft.com/office/drawing/2014/main" val="3895918126"/>
                  </a:ext>
                </a:extLst>
              </a:tr>
              <a:tr h="370840">
                <a:tc>
                  <a:txBody>
                    <a:bodyPr/>
                    <a:lstStyle/>
                    <a:p>
                      <a:r>
                        <a:rPr lang="en-US" sz="1400" dirty="0" err="1">
                          <a:latin typeface="Comic Sans MS" panose="030F0702030302020204" pitchFamily="66" charset="0"/>
                        </a:rPr>
                        <a:t>Penyelenggaraan</a:t>
                      </a:r>
                      <a:r>
                        <a:rPr lang="en-US" sz="1400" dirty="0">
                          <a:latin typeface="Comic Sans MS" panose="030F0702030302020204" pitchFamily="66" charset="0"/>
                        </a:rPr>
                        <a:t> </a:t>
                      </a:r>
                      <a:r>
                        <a:rPr lang="en-US" sz="1400" dirty="0" err="1">
                          <a:latin typeface="Comic Sans MS" panose="030F0702030302020204" pitchFamily="66" charset="0"/>
                        </a:rPr>
                        <a:t>Pemerintahan</a:t>
                      </a:r>
                      <a:r>
                        <a:rPr lang="en-US" sz="1400" dirty="0">
                          <a:latin typeface="Comic Sans MS" panose="030F0702030302020204" pitchFamily="66" charset="0"/>
                        </a:rPr>
                        <a:t> </a:t>
                      </a:r>
                      <a:r>
                        <a:rPr lang="en-US" sz="1400" dirty="0" err="1">
                          <a:latin typeface="Comic Sans MS" panose="030F0702030302020204" pitchFamily="66" charset="0"/>
                        </a:rPr>
                        <a:t>Umum</a:t>
                      </a:r>
                      <a:r>
                        <a:rPr lang="en-US" sz="1400" dirty="0">
                          <a:latin typeface="Comic Sans MS" panose="030F0702030302020204" pitchFamily="66" charset="0"/>
                        </a:rPr>
                        <a:t> </a:t>
                      </a:r>
                      <a:r>
                        <a:rPr lang="en-US" sz="1400" dirty="0" err="1">
                          <a:latin typeface="Comic Sans MS" panose="030F0702030302020204" pitchFamily="66" charset="0"/>
                        </a:rPr>
                        <a:t>sesuai</a:t>
                      </a:r>
                      <a:r>
                        <a:rPr lang="en-US" sz="1400" dirty="0">
                          <a:latin typeface="Comic Sans MS" panose="030F0702030302020204" pitchFamily="66" charset="0"/>
                        </a:rPr>
                        <a:t> </a:t>
                      </a:r>
                      <a:r>
                        <a:rPr lang="en-US" sz="1400" dirty="0" err="1">
                          <a:latin typeface="Comic Sans MS" panose="030F0702030302020204" pitchFamily="66" charset="0"/>
                        </a:rPr>
                        <a:t>penugasan</a:t>
                      </a:r>
                      <a:r>
                        <a:rPr lang="en-US" sz="1400" dirty="0">
                          <a:latin typeface="Comic Sans MS" panose="030F0702030302020204" pitchFamily="66" charset="0"/>
                        </a:rPr>
                        <a:t> </a:t>
                      </a:r>
                      <a:r>
                        <a:rPr lang="en-US" sz="1400" dirty="0" err="1">
                          <a:latin typeface="Comic Sans MS" panose="030F0702030302020204" pitchFamily="66" charset="0"/>
                        </a:rPr>
                        <a:t>Kepala</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r>
                        <a:rPr lang="en-US" sz="1400" dirty="0" err="1">
                          <a:latin typeface="Comic Sans MS" panose="030F0702030302020204" pitchFamily="66" charset="0"/>
                        </a:rPr>
                        <a:t>Persentase</a:t>
                      </a:r>
                      <a:r>
                        <a:rPr lang="en-US" sz="1400" dirty="0">
                          <a:latin typeface="Comic Sans MS" panose="030F0702030302020204" pitchFamily="66" charset="0"/>
                        </a:rPr>
                        <a:t> </a:t>
                      </a:r>
                      <a:r>
                        <a:rPr lang="en-US" sz="1400" dirty="0" err="1">
                          <a:latin typeface="Comic Sans MS" panose="030F0702030302020204" pitchFamily="66" charset="0"/>
                        </a:rPr>
                        <a:t>Penyelenggaraan</a:t>
                      </a:r>
                      <a:r>
                        <a:rPr lang="en-US" sz="1400" dirty="0">
                          <a:latin typeface="Comic Sans MS" panose="030F0702030302020204" pitchFamily="66" charset="0"/>
                        </a:rPr>
                        <a:t> </a:t>
                      </a:r>
                      <a:r>
                        <a:rPr lang="en-US" sz="1400" dirty="0" err="1">
                          <a:latin typeface="Comic Sans MS" panose="030F0702030302020204" pitchFamily="66" charset="0"/>
                        </a:rPr>
                        <a:t>Urusan</a:t>
                      </a:r>
                      <a:r>
                        <a:rPr lang="en-US" sz="1400" dirty="0">
                          <a:latin typeface="Comic Sans MS" panose="030F0702030302020204" pitchFamily="66" charset="0"/>
                        </a:rPr>
                        <a:t> </a:t>
                      </a:r>
                      <a:r>
                        <a:rPr lang="en-US" sz="1400" dirty="0" err="1">
                          <a:latin typeface="Comic Sans MS" panose="030F0702030302020204" pitchFamily="66" charset="0"/>
                        </a:rPr>
                        <a:t>Pemerintahan</a:t>
                      </a:r>
                      <a:r>
                        <a:rPr lang="en-US" sz="1400" dirty="0">
                          <a:latin typeface="Comic Sans MS" panose="030F0702030302020204" pitchFamily="66" charset="0"/>
                        </a:rPr>
                        <a:t> </a:t>
                      </a:r>
                      <a:r>
                        <a:rPr lang="en-US" sz="1400" dirty="0" err="1">
                          <a:latin typeface="Comic Sans MS" panose="030F0702030302020204" pitchFamily="66" charset="0"/>
                        </a:rPr>
                        <a:t>Umum</a:t>
                      </a:r>
                      <a:endParaRPr lang="en-ID" sz="1400" dirty="0">
                        <a:latin typeface="Comic Sans MS" panose="030F0702030302020204" pitchFamily="66" charset="0"/>
                      </a:endParaRPr>
                    </a:p>
                  </a:txBody>
                  <a:tcPr/>
                </a:tc>
                <a:tc>
                  <a:txBody>
                    <a:bodyPr/>
                    <a:lstStyle/>
                    <a:p>
                      <a:pPr algn="ctr"/>
                      <a:r>
                        <a:rPr lang="en-US" sz="1400" dirty="0"/>
                        <a:t>100</a:t>
                      </a:r>
                      <a:endParaRPr lang="en-ID" sz="1400" dirty="0"/>
                    </a:p>
                  </a:txBody>
                  <a:tcPr/>
                </a:tc>
                <a:extLst>
                  <a:ext uri="{0D108BD9-81ED-4DB2-BD59-A6C34878D82A}">
                    <a16:rowId xmlns:a16="http://schemas.microsoft.com/office/drawing/2014/main" val="2003782738"/>
                  </a:ext>
                </a:extLst>
              </a:tr>
            </a:tbl>
          </a:graphicData>
        </a:graphic>
      </p:graphicFrame>
    </p:spTree>
    <p:extLst>
      <p:ext uri="{BB962C8B-B14F-4D97-AF65-F5344CB8AC3E}">
        <p14:creationId xmlns:p14="http://schemas.microsoft.com/office/powerpoint/2010/main" val="1415441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D68D0-36DC-4902-A041-795CA93E01D1}"/>
              </a:ext>
            </a:extLst>
          </p:cNvPr>
          <p:cNvSpPr>
            <a:spLocks noGrp="1"/>
          </p:cNvSpPr>
          <p:nvPr>
            <p:ph type="title"/>
          </p:nvPr>
        </p:nvSpPr>
        <p:spPr>
          <a:xfrm>
            <a:off x="461106" y="59017"/>
            <a:ext cx="8208912" cy="383994"/>
          </a:xfrm>
        </p:spPr>
        <p:txBody>
          <a:bodyPr/>
          <a:lstStyle/>
          <a:p>
            <a:r>
              <a:rPr lang="en-US" sz="2000" dirty="0" err="1">
                <a:solidFill>
                  <a:schemeClr val="bg2"/>
                </a:solidFill>
              </a:rPr>
              <a:t>Lanjutan</a:t>
            </a:r>
            <a:r>
              <a:rPr lang="en-US" sz="2000" dirty="0">
                <a:solidFill>
                  <a:schemeClr val="bg2"/>
                </a:solidFill>
              </a:rPr>
              <a:t>…....</a:t>
            </a:r>
            <a:endParaRPr lang="en-ID" sz="2000" dirty="0">
              <a:solidFill>
                <a:schemeClr val="bg2"/>
              </a:solidFill>
            </a:endParaRPr>
          </a:p>
        </p:txBody>
      </p:sp>
      <p:graphicFrame>
        <p:nvGraphicFramePr>
          <p:cNvPr id="3" name="Table 3">
            <a:extLst>
              <a:ext uri="{FF2B5EF4-FFF2-40B4-BE49-F238E27FC236}">
                <a16:creationId xmlns:a16="http://schemas.microsoft.com/office/drawing/2014/main" id="{02DF4614-4CC2-4AB7-AFFB-E867825F9F23}"/>
              </a:ext>
            </a:extLst>
          </p:cNvPr>
          <p:cNvGraphicFramePr>
            <a:graphicFrameLocks noGrp="1"/>
          </p:cNvGraphicFramePr>
          <p:nvPr>
            <p:extLst>
              <p:ext uri="{D42A27DB-BD31-4B8C-83A1-F6EECF244321}">
                <p14:modId xmlns:p14="http://schemas.microsoft.com/office/powerpoint/2010/main" val="1836727270"/>
              </p:ext>
            </p:extLst>
          </p:nvPr>
        </p:nvGraphicFramePr>
        <p:xfrm>
          <a:off x="461106" y="1052736"/>
          <a:ext cx="8208912" cy="2204720"/>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2884227983"/>
                    </a:ext>
                  </a:extLst>
                </a:gridCol>
                <a:gridCol w="2736304">
                  <a:extLst>
                    <a:ext uri="{9D8B030D-6E8A-4147-A177-3AD203B41FA5}">
                      <a16:colId xmlns:a16="http://schemas.microsoft.com/office/drawing/2014/main" val="1645746144"/>
                    </a:ext>
                  </a:extLst>
                </a:gridCol>
                <a:gridCol w="2736304">
                  <a:extLst>
                    <a:ext uri="{9D8B030D-6E8A-4147-A177-3AD203B41FA5}">
                      <a16:colId xmlns:a16="http://schemas.microsoft.com/office/drawing/2014/main" val="821042948"/>
                    </a:ext>
                  </a:extLst>
                </a:gridCol>
              </a:tblGrid>
              <a:tr h="370840">
                <a:tc gridSpan="3">
                  <a:txBody>
                    <a:bodyPr/>
                    <a:lstStyle/>
                    <a:p>
                      <a:pPr algn="ctr"/>
                      <a:r>
                        <a:rPr lang="en-US" b="1" dirty="0" err="1">
                          <a:solidFill>
                            <a:schemeClr val="bg2"/>
                          </a:solidFill>
                        </a:rPr>
                        <a:t>Kasubag</a:t>
                      </a:r>
                      <a:r>
                        <a:rPr lang="en-US" b="1" dirty="0">
                          <a:solidFill>
                            <a:schemeClr val="bg2"/>
                          </a:solidFill>
                        </a:rPr>
                        <a:t> Program dan </a:t>
                      </a:r>
                      <a:r>
                        <a:rPr lang="en-US" b="1" dirty="0" err="1">
                          <a:solidFill>
                            <a:schemeClr val="bg2"/>
                          </a:solidFill>
                        </a:rPr>
                        <a:t>Keuangan</a:t>
                      </a:r>
                      <a:endParaRPr lang="en-ID" b="1" dirty="0">
                        <a:solidFill>
                          <a:schemeClr val="bg2"/>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4258761622"/>
                  </a:ext>
                </a:extLst>
              </a:tr>
              <a:tr h="370840">
                <a:tc>
                  <a:txBody>
                    <a:bodyPr/>
                    <a:lstStyle/>
                    <a:p>
                      <a:pPr algn="ctr"/>
                      <a:r>
                        <a:rPr lang="en-US" sz="1400" b="1" dirty="0" err="1"/>
                        <a:t>Kegiatan</a:t>
                      </a:r>
                      <a:endParaRPr lang="en-ID" sz="1400" b="1" dirty="0"/>
                    </a:p>
                  </a:txBody>
                  <a:tcPr/>
                </a:tc>
                <a:tc>
                  <a:txBody>
                    <a:bodyPr/>
                    <a:lstStyle/>
                    <a:p>
                      <a:pPr algn="ctr"/>
                      <a:r>
                        <a:rPr lang="en-US" sz="1400" b="1" dirty="0" err="1"/>
                        <a:t>Indikator</a:t>
                      </a:r>
                      <a:endParaRPr lang="en-ID" sz="1400" b="1" dirty="0"/>
                    </a:p>
                  </a:txBody>
                  <a:tcPr/>
                </a:tc>
                <a:tc>
                  <a:txBody>
                    <a:bodyPr/>
                    <a:lstStyle/>
                    <a:p>
                      <a:pPr algn="ctr"/>
                      <a:r>
                        <a:rPr lang="en-US" sz="1400" b="1" dirty="0"/>
                        <a:t>Target </a:t>
                      </a:r>
                      <a:endParaRPr lang="en-ID" sz="1400" b="1" dirty="0"/>
                    </a:p>
                  </a:txBody>
                  <a:tcPr/>
                </a:tc>
                <a:extLst>
                  <a:ext uri="{0D108BD9-81ED-4DB2-BD59-A6C34878D82A}">
                    <a16:rowId xmlns:a16="http://schemas.microsoft.com/office/drawing/2014/main" val="4019055476"/>
                  </a:ext>
                </a:extLst>
              </a:tr>
              <a:tr h="370840">
                <a:tc>
                  <a:txBody>
                    <a:bodyPr/>
                    <a:lstStyle/>
                    <a:p>
                      <a:r>
                        <a:rPr lang="en-US" sz="1400" dirty="0" err="1"/>
                        <a:t>Perencanaan</a:t>
                      </a:r>
                      <a:r>
                        <a:rPr lang="en-US" sz="1400" dirty="0"/>
                        <a:t>, </a:t>
                      </a:r>
                      <a:r>
                        <a:rPr lang="en-US" sz="1400" dirty="0" err="1"/>
                        <a:t>Penganggaran</a:t>
                      </a:r>
                      <a:r>
                        <a:rPr lang="en-US" sz="1400" dirty="0"/>
                        <a:t> dan </a:t>
                      </a:r>
                      <a:r>
                        <a:rPr lang="en-US" sz="1400" dirty="0" err="1"/>
                        <a:t>Evaluasi</a:t>
                      </a:r>
                      <a:r>
                        <a:rPr lang="en-US" sz="1400" dirty="0"/>
                        <a:t> Kinerja </a:t>
                      </a:r>
                      <a:r>
                        <a:rPr lang="en-US" sz="1400" dirty="0" err="1"/>
                        <a:t>Perangkat</a:t>
                      </a:r>
                      <a:r>
                        <a:rPr lang="en-US" sz="1400" dirty="0"/>
                        <a:t> Daerah</a:t>
                      </a:r>
                      <a:endParaRPr lang="en-ID" sz="1400" dirty="0"/>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Keselarasan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Perencanaan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terhadap</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Capaian</a:t>
                      </a:r>
                      <a:r>
                        <a:rPr lang="en-ID" sz="1400" b="0" i="0" u="none" strike="noStrike" dirty="0">
                          <a:solidFill>
                            <a:srgbClr val="000000"/>
                          </a:solidFill>
                          <a:effectLst/>
                          <a:latin typeface="Comic Sans MS" panose="030F0702030302020204" pitchFamily="66" charset="0"/>
                        </a:rPr>
                        <a:t> Kinerja </a:t>
                      </a:r>
                      <a:r>
                        <a:rPr lang="en-ID" sz="1400" b="0" i="0" u="none" strike="noStrike" dirty="0" err="1">
                          <a:solidFill>
                            <a:srgbClr val="000000"/>
                          </a:solidFill>
                          <a:effectLst/>
                          <a:latin typeface="Comic Sans MS" panose="030F0702030302020204" pitchFamily="66" charset="0"/>
                        </a:rPr>
                        <a:t>Perangkat</a:t>
                      </a:r>
                      <a:r>
                        <a:rPr lang="en-ID" sz="1400" b="0" i="0" u="none" strike="noStrike" dirty="0">
                          <a:solidFill>
                            <a:srgbClr val="000000"/>
                          </a:solidFill>
                          <a:effectLst/>
                          <a:latin typeface="Comic Sans MS" panose="030F0702030302020204" pitchFamily="66" charset="0"/>
                        </a:rPr>
                        <a:t> Daerah</a:t>
                      </a:r>
                    </a:p>
                  </a:txBody>
                  <a:tcPr marL="0" marR="0" marT="0" marB="0"/>
                </a:tc>
                <a:tc>
                  <a:txBody>
                    <a:bodyPr/>
                    <a:lstStyle/>
                    <a:p>
                      <a:pPr algn="ctr"/>
                      <a:r>
                        <a:rPr lang="en-US" sz="1400" dirty="0"/>
                        <a:t>3 </a:t>
                      </a:r>
                      <a:r>
                        <a:rPr lang="en-US" sz="1400" dirty="0" err="1"/>
                        <a:t>Dokumen</a:t>
                      </a:r>
                      <a:endParaRPr lang="en-ID" sz="1400" dirty="0"/>
                    </a:p>
                  </a:txBody>
                  <a:tcPr/>
                </a:tc>
                <a:extLst>
                  <a:ext uri="{0D108BD9-81ED-4DB2-BD59-A6C34878D82A}">
                    <a16:rowId xmlns:a16="http://schemas.microsoft.com/office/drawing/2014/main" val="190790717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err="1"/>
                        <a:t>Administrasi</a:t>
                      </a:r>
                      <a:r>
                        <a:rPr lang="en-US" sz="1400" dirty="0"/>
                        <a:t> </a:t>
                      </a:r>
                      <a:r>
                        <a:rPr lang="en-US" sz="1400" dirty="0" err="1"/>
                        <a:t>Keuangan</a:t>
                      </a:r>
                      <a:r>
                        <a:rPr lang="en-US" sz="1400" dirty="0"/>
                        <a:t> </a:t>
                      </a:r>
                      <a:r>
                        <a:rPr lang="en-US" sz="1400" dirty="0" err="1"/>
                        <a:t>Perangkat</a:t>
                      </a:r>
                      <a:r>
                        <a:rPr lang="en-US" sz="1400" dirty="0"/>
                        <a:t> Daerah</a:t>
                      </a:r>
                      <a:endParaRPr lang="en-ID" sz="1400" dirty="0"/>
                    </a:p>
                    <a:p>
                      <a:endParaRPr lang="en-US" sz="1400" dirty="0"/>
                    </a:p>
                  </a:txBody>
                  <a:tcPr/>
                </a:tc>
                <a:tc>
                  <a:txBody>
                    <a:bodyPr/>
                    <a:lstStyle/>
                    <a:p>
                      <a:pPr algn="l" fontAlgn="t"/>
                      <a:r>
                        <a:rPr lang="sv-SE" sz="1400" b="0" i="0" u="none" strike="noStrike" dirty="0">
                          <a:solidFill>
                            <a:srgbClr val="000000"/>
                          </a:solidFill>
                          <a:effectLst/>
                          <a:latin typeface="Comic Sans MS" panose="030F0702030302020204" pitchFamily="66" charset="0"/>
                        </a:rPr>
                        <a:t>Persentase Dokumen Pelaporan Keuangan  dengan Kualitas Baik</a:t>
                      </a:r>
                    </a:p>
                  </a:txBody>
                  <a:tcPr marL="0" marR="0" marT="0" marB="0"/>
                </a:tc>
                <a:tc>
                  <a:txBody>
                    <a:bodyPr/>
                    <a:lstStyle/>
                    <a:p>
                      <a:pPr algn="ctr"/>
                      <a:r>
                        <a:rPr lang="en-US" sz="1400" dirty="0"/>
                        <a:t>3 </a:t>
                      </a:r>
                      <a:r>
                        <a:rPr lang="en-US" sz="1400" dirty="0" err="1"/>
                        <a:t>Dokumen</a:t>
                      </a:r>
                      <a:endParaRPr lang="en-ID" sz="1400" dirty="0"/>
                    </a:p>
                  </a:txBody>
                  <a:tcPr/>
                </a:tc>
                <a:extLst>
                  <a:ext uri="{0D108BD9-81ED-4DB2-BD59-A6C34878D82A}">
                    <a16:rowId xmlns:a16="http://schemas.microsoft.com/office/drawing/2014/main" val="308055407"/>
                  </a:ext>
                </a:extLst>
              </a:tr>
            </a:tbl>
          </a:graphicData>
        </a:graphic>
      </p:graphicFrame>
    </p:spTree>
    <p:extLst>
      <p:ext uri="{BB962C8B-B14F-4D97-AF65-F5344CB8AC3E}">
        <p14:creationId xmlns:p14="http://schemas.microsoft.com/office/powerpoint/2010/main" val="1804128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CDB47-B627-D768-3C05-3935C05227B5}"/>
              </a:ext>
            </a:extLst>
          </p:cNvPr>
          <p:cNvSpPr>
            <a:spLocks noGrp="1"/>
          </p:cNvSpPr>
          <p:nvPr>
            <p:ph type="title"/>
          </p:nvPr>
        </p:nvSpPr>
        <p:spPr>
          <a:xfrm>
            <a:off x="1524000" y="260648"/>
            <a:ext cx="5743474" cy="576064"/>
          </a:xfrm>
        </p:spPr>
        <p:txBody>
          <a:bodyPr/>
          <a:lstStyle/>
          <a:p>
            <a:r>
              <a:rPr lang="en-US" sz="2800" dirty="0" err="1">
                <a:solidFill>
                  <a:schemeClr val="bg2"/>
                </a:solidFill>
                <a:latin typeface="Comic Sans MS" panose="030F0702030302020204" pitchFamily="66" charset="0"/>
              </a:rPr>
              <a:t>Kasubag</a:t>
            </a:r>
            <a:r>
              <a:rPr lang="en-US" sz="2800" dirty="0">
                <a:solidFill>
                  <a:schemeClr val="bg2"/>
                </a:solidFill>
                <a:latin typeface="Comic Sans MS" panose="030F0702030302020204" pitchFamily="66" charset="0"/>
              </a:rPr>
              <a:t> </a:t>
            </a:r>
            <a:r>
              <a:rPr lang="en-US" sz="2800" dirty="0" err="1">
                <a:solidFill>
                  <a:schemeClr val="bg2"/>
                </a:solidFill>
                <a:latin typeface="Comic Sans MS" panose="030F0702030302020204" pitchFamily="66" charset="0"/>
              </a:rPr>
              <a:t>Umum</a:t>
            </a:r>
            <a:r>
              <a:rPr lang="en-US" sz="2800" dirty="0">
                <a:solidFill>
                  <a:schemeClr val="bg2"/>
                </a:solidFill>
                <a:latin typeface="Comic Sans MS" panose="030F0702030302020204" pitchFamily="66" charset="0"/>
              </a:rPr>
              <a:t> dan </a:t>
            </a:r>
            <a:r>
              <a:rPr lang="en-US" sz="2800" dirty="0" err="1">
                <a:solidFill>
                  <a:schemeClr val="bg2"/>
                </a:solidFill>
                <a:latin typeface="Comic Sans MS" panose="030F0702030302020204" pitchFamily="66" charset="0"/>
              </a:rPr>
              <a:t>Kepegawaian</a:t>
            </a:r>
            <a:br>
              <a:rPr lang="en-US" sz="4400" dirty="0">
                <a:solidFill>
                  <a:schemeClr val="bg1"/>
                </a:solidFill>
              </a:rPr>
            </a:br>
            <a:br>
              <a:rPr lang="en-US" sz="4400" dirty="0">
                <a:solidFill>
                  <a:schemeClr val="bg1"/>
                </a:solidFill>
              </a:rPr>
            </a:br>
            <a:endParaRPr lang="en-ID" dirty="0">
              <a:solidFill>
                <a:schemeClr val="bg1"/>
              </a:solidFill>
            </a:endParaRPr>
          </a:p>
        </p:txBody>
      </p:sp>
      <p:graphicFrame>
        <p:nvGraphicFramePr>
          <p:cNvPr id="3" name="Table 3">
            <a:extLst>
              <a:ext uri="{FF2B5EF4-FFF2-40B4-BE49-F238E27FC236}">
                <a16:creationId xmlns:a16="http://schemas.microsoft.com/office/drawing/2014/main" id="{FEC3A848-A76D-8362-3196-BD4B87D68CA2}"/>
              </a:ext>
            </a:extLst>
          </p:cNvPr>
          <p:cNvGraphicFramePr>
            <a:graphicFrameLocks noGrp="1"/>
          </p:cNvGraphicFramePr>
          <p:nvPr>
            <p:extLst>
              <p:ext uri="{D42A27DB-BD31-4B8C-83A1-F6EECF244321}">
                <p14:modId xmlns:p14="http://schemas.microsoft.com/office/powerpoint/2010/main" val="980671638"/>
              </p:ext>
            </p:extLst>
          </p:nvPr>
        </p:nvGraphicFramePr>
        <p:xfrm>
          <a:off x="1223628" y="1033780"/>
          <a:ext cx="6696744" cy="4790440"/>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518908903"/>
                    </a:ext>
                  </a:extLst>
                </a:gridCol>
                <a:gridCol w="2619990">
                  <a:extLst>
                    <a:ext uri="{9D8B030D-6E8A-4147-A177-3AD203B41FA5}">
                      <a16:colId xmlns:a16="http://schemas.microsoft.com/office/drawing/2014/main" val="1058756301"/>
                    </a:ext>
                  </a:extLst>
                </a:gridCol>
                <a:gridCol w="1844506">
                  <a:extLst>
                    <a:ext uri="{9D8B030D-6E8A-4147-A177-3AD203B41FA5}">
                      <a16:colId xmlns:a16="http://schemas.microsoft.com/office/drawing/2014/main" val="431967987"/>
                    </a:ext>
                  </a:extLst>
                </a:gridCol>
              </a:tblGrid>
              <a:tr h="370840">
                <a:tc>
                  <a:txBody>
                    <a:bodyPr/>
                    <a:lstStyle/>
                    <a:p>
                      <a:pPr algn="ctr"/>
                      <a:r>
                        <a:rPr lang="en-US" sz="1400" dirty="0" err="1">
                          <a:solidFill>
                            <a:schemeClr val="bg2"/>
                          </a:solidFill>
                        </a:rPr>
                        <a:t>Kegiatan</a:t>
                      </a:r>
                      <a:r>
                        <a:rPr lang="en-US" sz="1400" dirty="0">
                          <a:solidFill>
                            <a:schemeClr val="bg2"/>
                          </a:solidFill>
                        </a:rPr>
                        <a:t> </a:t>
                      </a:r>
                      <a:endParaRPr lang="en-ID" sz="1400" dirty="0">
                        <a:solidFill>
                          <a:schemeClr val="bg2"/>
                        </a:solidFill>
                      </a:endParaRPr>
                    </a:p>
                  </a:txBody>
                  <a:tcPr>
                    <a:solidFill>
                      <a:schemeClr val="accent5"/>
                    </a:solidFill>
                  </a:tcPr>
                </a:tc>
                <a:tc>
                  <a:txBody>
                    <a:bodyPr/>
                    <a:lstStyle/>
                    <a:p>
                      <a:pPr algn="ctr"/>
                      <a:r>
                        <a:rPr lang="en-US" sz="1400" dirty="0" err="1">
                          <a:solidFill>
                            <a:schemeClr val="bg2"/>
                          </a:solidFill>
                        </a:rPr>
                        <a:t>Indikator</a:t>
                      </a:r>
                      <a:endParaRPr lang="en-ID" sz="1400" dirty="0">
                        <a:solidFill>
                          <a:schemeClr val="bg2"/>
                        </a:solidFill>
                      </a:endParaRPr>
                    </a:p>
                  </a:txBody>
                  <a:tcPr>
                    <a:solidFill>
                      <a:schemeClr val="accent5"/>
                    </a:solidFill>
                  </a:tcPr>
                </a:tc>
                <a:tc>
                  <a:txBody>
                    <a:bodyPr/>
                    <a:lstStyle/>
                    <a:p>
                      <a:pPr algn="ctr"/>
                      <a:r>
                        <a:rPr lang="en-US" sz="1400" dirty="0">
                          <a:solidFill>
                            <a:schemeClr val="bg2"/>
                          </a:solidFill>
                        </a:rPr>
                        <a:t>Target / (%)</a:t>
                      </a:r>
                      <a:endParaRPr lang="en-ID" sz="1400" dirty="0">
                        <a:solidFill>
                          <a:schemeClr val="bg2"/>
                        </a:solidFill>
                      </a:endParaRPr>
                    </a:p>
                  </a:txBody>
                  <a:tcPr>
                    <a:solidFill>
                      <a:schemeClr val="accent5"/>
                    </a:solidFill>
                  </a:tcPr>
                </a:tc>
                <a:extLst>
                  <a:ext uri="{0D108BD9-81ED-4DB2-BD59-A6C34878D82A}">
                    <a16:rowId xmlns:a16="http://schemas.microsoft.com/office/drawing/2014/main" val="982831977"/>
                  </a:ext>
                </a:extLst>
              </a:tr>
              <a:tr h="370840">
                <a:tc>
                  <a:txBody>
                    <a:bodyPr/>
                    <a:lstStyle/>
                    <a:p>
                      <a:r>
                        <a:rPr lang="en-US" sz="1400" dirty="0" err="1">
                          <a:latin typeface="Comic Sans MS" panose="030F0702030302020204" pitchFamily="66" charset="0"/>
                        </a:rPr>
                        <a:t>Administrasi</a:t>
                      </a:r>
                      <a:r>
                        <a:rPr lang="en-US" sz="1400" dirty="0">
                          <a:latin typeface="Comic Sans MS" panose="030F0702030302020204" pitchFamily="66" charset="0"/>
                        </a:rPr>
                        <a:t> </a:t>
                      </a:r>
                      <a:r>
                        <a:rPr lang="en-US" sz="1400" dirty="0" err="1">
                          <a:latin typeface="Comic Sans MS" panose="030F0702030302020204" pitchFamily="66" charset="0"/>
                        </a:rPr>
                        <a:t>Umum</a:t>
                      </a:r>
                      <a:r>
                        <a:rPr lang="en-US" sz="1400" dirty="0">
                          <a:latin typeface="Comic Sans MS" panose="030F0702030302020204" pitchFamily="66" charset="0"/>
                        </a:rPr>
                        <a:t> </a:t>
                      </a:r>
                      <a:r>
                        <a:rPr lang="en-US" sz="1400" dirty="0" err="1">
                          <a:latin typeface="Comic Sans MS" panose="030F0702030302020204" pitchFamily="66" charset="0"/>
                        </a:rPr>
                        <a:t>Perangkat</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Pemenuhan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Pelayanan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Umum</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r>
                        <a:rPr lang="en-US" sz="1400" dirty="0">
                          <a:solidFill>
                            <a:schemeClr val="bg1"/>
                          </a:solidFill>
                        </a:rPr>
                        <a:t>        100 %</a:t>
                      </a:r>
                      <a:endParaRPr lang="en-ID" sz="1400" dirty="0">
                        <a:solidFill>
                          <a:schemeClr val="bg1"/>
                        </a:solidFill>
                      </a:endParaRPr>
                    </a:p>
                  </a:txBody>
                  <a:tcPr/>
                </a:tc>
                <a:extLst>
                  <a:ext uri="{0D108BD9-81ED-4DB2-BD59-A6C34878D82A}">
                    <a16:rowId xmlns:a16="http://schemas.microsoft.com/office/drawing/2014/main" val="4033694315"/>
                  </a:ext>
                </a:extLst>
              </a:tr>
              <a:tr h="370840">
                <a:tc>
                  <a:txBody>
                    <a:bodyPr/>
                    <a:lstStyle/>
                    <a:p>
                      <a:r>
                        <a:rPr lang="en-US" sz="1400" dirty="0" err="1">
                          <a:latin typeface="Comic Sans MS" panose="030F0702030302020204" pitchFamily="66" charset="0"/>
                        </a:rPr>
                        <a:t>Pemeliharaan</a:t>
                      </a:r>
                      <a:r>
                        <a:rPr lang="en-US" sz="1400" dirty="0">
                          <a:latin typeface="Comic Sans MS" panose="030F0702030302020204" pitchFamily="66" charset="0"/>
                        </a:rPr>
                        <a:t> </a:t>
                      </a:r>
                      <a:r>
                        <a:rPr lang="en-US" sz="1400" dirty="0" err="1">
                          <a:latin typeface="Comic Sans MS" panose="030F0702030302020204" pitchFamily="66" charset="0"/>
                        </a:rPr>
                        <a:t>Barang</a:t>
                      </a:r>
                      <a:r>
                        <a:rPr lang="en-US" sz="1400" dirty="0">
                          <a:latin typeface="Comic Sans MS" panose="030F0702030302020204" pitchFamily="66" charset="0"/>
                        </a:rPr>
                        <a:t> Milik Daerah </a:t>
                      </a:r>
                      <a:r>
                        <a:rPr lang="en-US" sz="1400" dirty="0" err="1">
                          <a:latin typeface="Comic Sans MS" panose="030F0702030302020204" pitchFamily="66" charset="0"/>
                        </a:rPr>
                        <a:t>Penunjang</a:t>
                      </a:r>
                      <a:r>
                        <a:rPr lang="en-US" sz="1400" dirty="0">
                          <a:latin typeface="Comic Sans MS" panose="030F0702030302020204" pitchFamily="66" charset="0"/>
                        </a:rPr>
                        <a:t> </a:t>
                      </a:r>
                      <a:r>
                        <a:rPr lang="en-US" sz="1400" dirty="0" err="1">
                          <a:latin typeface="Comic Sans MS" panose="030F0702030302020204" pitchFamily="66" charset="0"/>
                        </a:rPr>
                        <a:t>Urusan</a:t>
                      </a:r>
                      <a:r>
                        <a:rPr lang="en-US" sz="1400" dirty="0">
                          <a:latin typeface="Comic Sans MS" panose="030F0702030302020204" pitchFamily="66" charset="0"/>
                        </a:rPr>
                        <a:t> </a:t>
                      </a:r>
                      <a:r>
                        <a:rPr lang="en-US" sz="1400" dirty="0" err="1">
                          <a:latin typeface="Comic Sans MS" panose="030F0702030302020204" pitchFamily="66" charset="0"/>
                        </a:rPr>
                        <a:t>Pemerintah</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Barang</a:t>
                      </a:r>
                      <a:r>
                        <a:rPr lang="en-ID" sz="1400" b="0" i="0" u="none" strike="noStrike" dirty="0">
                          <a:solidFill>
                            <a:srgbClr val="000000"/>
                          </a:solidFill>
                          <a:effectLst/>
                          <a:latin typeface="Comic Sans MS" panose="030F0702030302020204" pitchFamily="66" charset="0"/>
                        </a:rPr>
                        <a:t> Milik Daerah </a:t>
                      </a:r>
                      <a:r>
                        <a:rPr lang="en-ID" sz="1400" b="0" i="0" u="none" strike="noStrike" dirty="0" err="1">
                          <a:solidFill>
                            <a:srgbClr val="000000"/>
                          </a:solidFill>
                          <a:effectLst/>
                          <a:latin typeface="Comic Sans MS" panose="030F0702030302020204" pitchFamily="66" charset="0"/>
                        </a:rPr>
                        <a:t>Dengan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Kondisi</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Baik</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pPr algn="l"/>
                      <a:r>
                        <a:rPr lang="en-US" sz="1400" dirty="0">
                          <a:solidFill>
                            <a:schemeClr val="bg1"/>
                          </a:solidFill>
                        </a:rPr>
                        <a:t>        49 Unit</a:t>
                      </a:r>
                      <a:endParaRPr lang="en-ID" sz="1400" dirty="0">
                        <a:solidFill>
                          <a:schemeClr val="bg1"/>
                        </a:solidFill>
                      </a:endParaRPr>
                    </a:p>
                  </a:txBody>
                  <a:tcPr/>
                </a:tc>
                <a:extLst>
                  <a:ext uri="{0D108BD9-81ED-4DB2-BD59-A6C34878D82A}">
                    <a16:rowId xmlns:a16="http://schemas.microsoft.com/office/drawing/2014/main" val="235618336"/>
                  </a:ext>
                </a:extLst>
              </a:tr>
              <a:tr h="370840">
                <a:tc>
                  <a:txBody>
                    <a:bodyPr/>
                    <a:lstStyle/>
                    <a:p>
                      <a:r>
                        <a:rPr lang="en-US" sz="1400" dirty="0" err="1">
                          <a:latin typeface="Comic Sans MS" panose="030F0702030302020204" pitchFamily="66" charset="0"/>
                        </a:rPr>
                        <a:t>Administrasi</a:t>
                      </a:r>
                      <a:r>
                        <a:rPr lang="en-US" sz="1400" dirty="0">
                          <a:latin typeface="Comic Sans MS" panose="030F0702030302020204" pitchFamily="66" charset="0"/>
                        </a:rPr>
                        <a:t> </a:t>
                      </a:r>
                      <a:r>
                        <a:rPr lang="en-US" sz="1400" dirty="0" err="1">
                          <a:latin typeface="Comic Sans MS" panose="030F0702030302020204" pitchFamily="66" charset="0"/>
                        </a:rPr>
                        <a:t>Kepegawaian</a:t>
                      </a:r>
                      <a:r>
                        <a:rPr lang="en-US" sz="1400" dirty="0">
                          <a:latin typeface="Comic Sans MS" panose="030F0702030302020204" pitchFamily="66" charset="0"/>
                        </a:rPr>
                        <a:t> </a:t>
                      </a:r>
                      <a:r>
                        <a:rPr lang="en-US" sz="1400" dirty="0" err="1">
                          <a:latin typeface="Comic Sans MS" panose="030F0702030302020204" pitchFamily="66" charset="0"/>
                        </a:rPr>
                        <a:t>Perangkat</a:t>
                      </a:r>
                      <a:r>
                        <a:rPr lang="en-US" sz="1400" dirty="0">
                          <a:latin typeface="Comic Sans MS" panose="030F0702030302020204" pitchFamily="66" charset="0"/>
                        </a:rPr>
                        <a:t> Daerah</a:t>
                      </a:r>
                      <a:endParaRPr lang="en-ID" sz="1400" dirty="0">
                        <a:latin typeface="Comic Sans MS" panose="030F0702030302020204" pitchFamily="66" charset="0"/>
                      </a:endParaRPr>
                    </a:p>
                  </a:txBody>
                  <a:tcPr/>
                </a:tc>
                <a:tc>
                  <a:txBody>
                    <a:bodyPr/>
                    <a:lstStyle/>
                    <a:p>
                      <a:pPr algn="l" fontAlgn="t"/>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Dokumen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Kepegawaian</a:t>
                      </a:r>
                      <a:r>
                        <a:rPr lang="en-ID" sz="1400" b="0" i="0" u="none" strike="noStrike" dirty="0">
                          <a:solidFill>
                            <a:srgbClr val="000000"/>
                          </a:solidFill>
                          <a:effectLst/>
                          <a:latin typeface="Comic Sans MS" panose="030F0702030302020204" pitchFamily="66" charset="0"/>
                        </a:rPr>
                        <a:t> yang </a:t>
                      </a:r>
                      <a:r>
                        <a:rPr lang="en-ID" sz="1400" b="0" i="0" u="none" strike="noStrike" dirty="0" err="1">
                          <a:solidFill>
                            <a:srgbClr val="000000"/>
                          </a:solidFill>
                          <a:effectLst/>
                          <a:latin typeface="Comic Sans MS" panose="030F0702030302020204" pitchFamily="66" charset="0"/>
                        </a:rPr>
                        <a:t>dikelola</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dengan</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baik</a:t>
                      </a:r>
                      <a:endParaRPr lang="en-ID" sz="1400" b="0" i="0" u="none" strike="noStrike" dirty="0">
                        <a:solidFill>
                          <a:srgbClr val="000000"/>
                        </a:solidFill>
                        <a:effectLst/>
                        <a:latin typeface="Comic Sans MS" panose="030F0702030302020204" pitchFamily="66" charset="0"/>
                      </a:endParaRPr>
                    </a:p>
                  </a:txBody>
                  <a:tcPr marL="0" marR="0" marT="0" marB="0"/>
                </a:tc>
                <a:tc>
                  <a:txBody>
                    <a:bodyPr/>
                    <a:lstStyle/>
                    <a:p>
                      <a:r>
                        <a:rPr lang="en-US" sz="1400" dirty="0">
                          <a:solidFill>
                            <a:schemeClr val="bg1"/>
                          </a:solidFill>
                        </a:rPr>
                        <a:t>         3  </a:t>
                      </a:r>
                      <a:r>
                        <a:rPr lang="en-US" sz="1400" dirty="0" err="1">
                          <a:solidFill>
                            <a:schemeClr val="bg1"/>
                          </a:solidFill>
                        </a:rPr>
                        <a:t>Dokumen</a:t>
                      </a:r>
                      <a:endParaRPr lang="en-ID" sz="1400" dirty="0">
                        <a:solidFill>
                          <a:schemeClr val="bg1"/>
                        </a:solidFill>
                      </a:endParaRPr>
                    </a:p>
                  </a:txBody>
                  <a:tcPr/>
                </a:tc>
                <a:extLst>
                  <a:ext uri="{0D108BD9-81ED-4DB2-BD59-A6C34878D82A}">
                    <a16:rowId xmlns:a16="http://schemas.microsoft.com/office/drawing/2014/main" val="553169307"/>
                  </a:ext>
                </a:extLst>
              </a:tr>
              <a:tr h="370840">
                <a:tc>
                  <a:txBody>
                    <a:bodyPr/>
                    <a:lstStyle/>
                    <a:p>
                      <a:r>
                        <a:rPr lang="en-US" sz="1400" dirty="0" err="1">
                          <a:solidFill>
                            <a:schemeClr val="bg1"/>
                          </a:solidFill>
                          <a:latin typeface="Comic Sans MS" panose="030F0702030302020204" pitchFamily="66" charset="0"/>
                        </a:rPr>
                        <a:t>Penyediaan</a:t>
                      </a:r>
                      <a:r>
                        <a:rPr lang="en-US" sz="1400" dirty="0">
                          <a:solidFill>
                            <a:schemeClr val="bg1"/>
                          </a:solidFill>
                          <a:latin typeface="Comic Sans MS" panose="030F0702030302020204" pitchFamily="66" charset="0"/>
                        </a:rPr>
                        <a:t> Jasa </a:t>
                      </a:r>
                      <a:r>
                        <a:rPr lang="en-US" sz="1400" dirty="0" err="1">
                          <a:solidFill>
                            <a:schemeClr val="bg1"/>
                          </a:solidFill>
                          <a:latin typeface="Comic Sans MS" panose="030F0702030302020204" pitchFamily="66" charset="0"/>
                        </a:rPr>
                        <a:t>Penunjang</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Urusan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Pemerintahan</a:t>
                      </a:r>
                      <a:r>
                        <a:rPr lang="en-US" sz="1400" dirty="0">
                          <a:solidFill>
                            <a:schemeClr val="bg1"/>
                          </a:solidFill>
                          <a:latin typeface="Comic Sans MS" panose="030F0702030302020204" pitchFamily="66" charset="0"/>
                        </a:rPr>
                        <a:t> Daerah</a:t>
                      </a:r>
                    </a:p>
                    <a:p>
                      <a:endParaRPr lang="en-US" sz="1400" dirty="0">
                        <a:solidFill>
                          <a:schemeClr val="bg1"/>
                        </a:solidFill>
                        <a:latin typeface="Comic Sans MS" panose="030F0702030302020204" pitchFamily="66" charset="0"/>
                      </a:endParaRPr>
                    </a:p>
                    <a:p>
                      <a:r>
                        <a:rPr lang="en-US" sz="1400" dirty="0" err="1">
                          <a:solidFill>
                            <a:schemeClr val="bg1"/>
                          </a:solidFill>
                          <a:latin typeface="Comic Sans MS" panose="030F0702030302020204" pitchFamily="66" charset="0"/>
                        </a:rPr>
                        <a:t>Pengadaan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Barang</a:t>
                      </a:r>
                      <a:r>
                        <a:rPr lang="en-US" sz="1400" dirty="0">
                          <a:solidFill>
                            <a:schemeClr val="bg1"/>
                          </a:solidFill>
                          <a:latin typeface="Comic Sans MS" panose="030F0702030302020204" pitchFamily="66" charset="0"/>
                        </a:rPr>
                        <a:t> Milik Daerah </a:t>
                      </a:r>
                      <a:r>
                        <a:rPr lang="en-US" sz="1400" dirty="0" err="1">
                          <a:solidFill>
                            <a:schemeClr val="bg1"/>
                          </a:solidFill>
                          <a:latin typeface="Comic Sans MS" panose="030F0702030302020204" pitchFamily="66" charset="0"/>
                        </a:rPr>
                        <a:t>Penunjang</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Urusan</a:t>
                      </a:r>
                      <a:r>
                        <a:rPr lang="en-US" sz="1400" dirty="0">
                          <a:solidFill>
                            <a:schemeClr val="bg1"/>
                          </a:solidFill>
                          <a:latin typeface="Comic Sans MS" panose="030F0702030302020204" pitchFamily="66" charset="0"/>
                        </a:rPr>
                        <a:t> </a:t>
                      </a:r>
                      <a:r>
                        <a:rPr lang="en-US" sz="1400" dirty="0" err="1">
                          <a:solidFill>
                            <a:schemeClr val="bg1"/>
                          </a:solidFill>
                          <a:latin typeface="Comic Sans MS" panose="030F0702030302020204" pitchFamily="66" charset="0"/>
                        </a:rPr>
                        <a:t>Pemerintah</a:t>
                      </a:r>
                      <a:r>
                        <a:rPr lang="en-US" sz="1400" dirty="0">
                          <a:solidFill>
                            <a:schemeClr val="bg1"/>
                          </a:solidFill>
                          <a:latin typeface="Comic Sans MS" panose="030F0702030302020204" pitchFamily="66" charset="0"/>
                        </a:rPr>
                        <a:t> Daerah</a:t>
                      </a:r>
                    </a:p>
                    <a:p>
                      <a:endParaRPr lang="en-US" sz="1400" dirty="0">
                        <a:solidFill>
                          <a:schemeClr val="bg1"/>
                        </a:solidFill>
                        <a:latin typeface="Comic Sans MS" panose="030F0702030302020204" pitchFamily="66" charset="0"/>
                      </a:endParaRPr>
                    </a:p>
                    <a:p>
                      <a:endParaRPr lang="en-US" sz="1400" dirty="0">
                        <a:solidFill>
                          <a:schemeClr val="bg1"/>
                        </a:solidFill>
                        <a:latin typeface="Comic Sans MS" panose="030F0702030302020204" pitchFamily="66" charset="0"/>
                      </a:endParaRPr>
                    </a:p>
                  </a:txBody>
                  <a:tcPr/>
                </a:tc>
                <a:tc>
                  <a:txBody>
                    <a:bodyPr/>
                    <a:lstStyle/>
                    <a:p>
                      <a:r>
                        <a:rPr lang="en-US" sz="1400" dirty="0" err="1">
                          <a:solidFill>
                            <a:schemeClr val="bg1"/>
                          </a:solidFill>
                        </a:rPr>
                        <a:t>Persentase</a:t>
                      </a:r>
                      <a:r>
                        <a:rPr lang="en-US" sz="1400" dirty="0">
                          <a:solidFill>
                            <a:schemeClr val="bg1"/>
                          </a:solidFill>
                        </a:rPr>
                        <a:t> </a:t>
                      </a:r>
                      <a:r>
                        <a:rPr lang="en-US" sz="1400" dirty="0" err="1">
                          <a:solidFill>
                            <a:schemeClr val="bg1"/>
                          </a:solidFill>
                        </a:rPr>
                        <a:t>Pemenuhan</a:t>
                      </a:r>
                      <a:r>
                        <a:rPr lang="en-US" sz="1400" dirty="0">
                          <a:solidFill>
                            <a:schemeClr val="bg1"/>
                          </a:solidFill>
                        </a:rPr>
                        <a:t> </a:t>
                      </a:r>
                      <a:r>
                        <a:rPr lang="en-US" sz="1400" dirty="0" err="1">
                          <a:solidFill>
                            <a:schemeClr val="bg1"/>
                          </a:solidFill>
                        </a:rPr>
                        <a:t>Pelayanan</a:t>
                      </a:r>
                      <a:r>
                        <a:rPr lang="en-US" sz="1400" dirty="0">
                          <a:solidFill>
                            <a:schemeClr val="bg1"/>
                          </a:solidFill>
                        </a:rPr>
                        <a:t> </a:t>
                      </a:r>
                      <a:r>
                        <a:rPr lang="en-US" sz="1400" dirty="0" err="1">
                          <a:solidFill>
                            <a:schemeClr val="bg1"/>
                          </a:solidFill>
                        </a:rPr>
                        <a:t>Administrasi</a:t>
                      </a:r>
                      <a:r>
                        <a:rPr lang="en-US" sz="1400" dirty="0">
                          <a:solidFill>
                            <a:schemeClr val="bg1"/>
                          </a:solidFill>
                        </a:rPr>
                        <a:t> </a:t>
                      </a:r>
                      <a:r>
                        <a:rPr lang="en-US" sz="1400" dirty="0" err="1">
                          <a:solidFill>
                            <a:schemeClr val="bg1"/>
                          </a:solidFill>
                        </a:rPr>
                        <a:t>Perkantoran</a:t>
                      </a:r>
                      <a:endParaRPr lang="en-US" sz="1400" dirty="0">
                        <a:solidFill>
                          <a:schemeClr val="bg1"/>
                        </a:solidFill>
                      </a:endParaRPr>
                    </a:p>
                    <a:p>
                      <a:endParaRPr lang="en-US" sz="1400" dirty="0">
                        <a:solidFill>
                          <a:schemeClr val="bg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ID" sz="1400" b="0" i="0" u="none" strike="noStrike" dirty="0" err="1">
                          <a:solidFill>
                            <a:srgbClr val="000000"/>
                          </a:solidFill>
                          <a:effectLst/>
                          <a:latin typeface="Comic Sans MS" panose="030F0702030302020204" pitchFamily="66" charset="0"/>
                        </a:rPr>
                        <a:t>Persentase</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Ketercukupan</a:t>
                      </a:r>
                      <a:r>
                        <a:rPr lang="en-ID" sz="1400" b="0" i="0" u="none" strike="noStrike" dirty="0">
                          <a:solidFill>
                            <a:srgbClr val="000000"/>
                          </a:solidFill>
                          <a:effectLst/>
                          <a:latin typeface="Comic Sans MS" panose="030F0702030302020204" pitchFamily="66" charset="0"/>
                        </a:rPr>
                        <a:t> Sarana </a:t>
                      </a:r>
                      <a:r>
                        <a:rPr lang="en-ID" sz="1400" b="0" i="0" u="none" strike="noStrike" dirty="0" err="1">
                          <a:solidFill>
                            <a:srgbClr val="000000"/>
                          </a:solidFill>
                          <a:effectLst/>
                          <a:latin typeface="Comic Sans MS" panose="030F0702030302020204" pitchFamily="66" charset="0"/>
                        </a:rPr>
                        <a:t>Prasarana</a:t>
                      </a:r>
                      <a:r>
                        <a:rPr lang="en-ID" sz="1400" b="0" i="0" u="none" strike="noStrike" dirty="0">
                          <a:solidFill>
                            <a:srgbClr val="000000"/>
                          </a:solidFill>
                          <a:effectLst/>
                          <a:latin typeface="Comic Sans MS" panose="030F0702030302020204" pitchFamily="66" charset="0"/>
                        </a:rPr>
                        <a:t> </a:t>
                      </a:r>
                      <a:r>
                        <a:rPr lang="en-ID" sz="1400" b="0" i="0" u="none" strike="noStrike" dirty="0" err="1">
                          <a:solidFill>
                            <a:srgbClr val="000000"/>
                          </a:solidFill>
                          <a:effectLst/>
                          <a:latin typeface="Comic Sans MS" panose="030F0702030302020204" pitchFamily="66" charset="0"/>
                        </a:rPr>
                        <a:t>Aparatur</a:t>
                      </a:r>
                      <a:endParaRPr lang="en-ID" sz="1400" b="0" i="0" u="none" strike="noStrike" dirty="0">
                        <a:solidFill>
                          <a:srgbClr val="000000"/>
                        </a:solidFill>
                        <a:effectLst/>
                        <a:latin typeface="Comic Sans MS" panose="030F0702030302020204" pitchFamily="66" charset="0"/>
                      </a:endParaRPr>
                    </a:p>
                  </a:txBody>
                  <a:tcPr/>
                </a:tc>
                <a:tc>
                  <a:txBody>
                    <a:bodyPr/>
                    <a:lstStyle/>
                    <a:p>
                      <a:r>
                        <a:rPr lang="en-US" sz="1400" dirty="0">
                          <a:solidFill>
                            <a:schemeClr val="bg1"/>
                          </a:solidFill>
                        </a:rPr>
                        <a:t>         100 %</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r>
                        <a:rPr lang="en-US" sz="1400" dirty="0">
                          <a:solidFill>
                            <a:schemeClr val="bg1"/>
                          </a:solidFill>
                        </a:rPr>
                        <a:t>        4 Unit</a:t>
                      </a:r>
                      <a:endParaRPr lang="en-ID" sz="1400" dirty="0">
                        <a:solidFill>
                          <a:schemeClr val="bg1"/>
                        </a:solidFill>
                      </a:endParaRPr>
                    </a:p>
                  </a:txBody>
                  <a:tcPr/>
                </a:tc>
                <a:extLst>
                  <a:ext uri="{0D108BD9-81ED-4DB2-BD59-A6C34878D82A}">
                    <a16:rowId xmlns:a16="http://schemas.microsoft.com/office/drawing/2014/main" val="786883637"/>
                  </a:ext>
                </a:extLst>
              </a:tr>
            </a:tbl>
          </a:graphicData>
        </a:graphic>
      </p:graphicFrame>
    </p:spTree>
    <p:extLst>
      <p:ext uri="{BB962C8B-B14F-4D97-AF65-F5344CB8AC3E}">
        <p14:creationId xmlns:p14="http://schemas.microsoft.com/office/powerpoint/2010/main" val="2455762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153400" cy="680120"/>
          </a:xfrm>
        </p:spPr>
        <p:txBody>
          <a:bodyPr>
            <a:normAutofit/>
          </a:bodyPr>
          <a:lstStyle/>
          <a:p>
            <a:pPr algn="ctr"/>
            <a:r>
              <a:rPr lang="id-ID" sz="2800" b="1" dirty="0">
                <a:solidFill>
                  <a:schemeClr val="bg2"/>
                </a:solidFill>
              </a:rPr>
              <a:t>RENCANA AKSI</a:t>
            </a:r>
            <a:r>
              <a:rPr lang="en-US" sz="2800" b="1" dirty="0">
                <a:solidFill>
                  <a:schemeClr val="bg2"/>
                </a:solidFill>
              </a:rPr>
              <a:t> KINERJA</a:t>
            </a:r>
            <a:r>
              <a:rPr lang="id-ID" sz="2800" b="1" dirty="0">
                <a:solidFill>
                  <a:schemeClr val="bg2"/>
                </a:solidFill>
              </a:rPr>
              <a:t> </a:t>
            </a:r>
            <a:r>
              <a:rPr lang="en-US" sz="2800" b="1" dirty="0">
                <a:solidFill>
                  <a:schemeClr val="bg2"/>
                </a:solidFill>
              </a:rPr>
              <a:t>TAHUN </a:t>
            </a:r>
            <a:r>
              <a:rPr lang="id-ID" sz="2800" b="1" dirty="0">
                <a:solidFill>
                  <a:schemeClr val="bg2"/>
                </a:solidFill>
              </a:rPr>
              <a:t>20</a:t>
            </a:r>
            <a:r>
              <a:rPr lang="en-US" sz="2800" b="1" dirty="0">
                <a:solidFill>
                  <a:schemeClr val="bg2"/>
                </a:solidFill>
              </a:rPr>
              <a:t>23</a:t>
            </a:r>
            <a:endParaRPr lang="id-ID" sz="2800" b="1" dirty="0">
              <a:solidFill>
                <a:schemeClr val="bg2"/>
              </a:solidFill>
            </a:endParaRPr>
          </a:p>
        </p:txBody>
      </p:sp>
      <p:sp>
        <p:nvSpPr>
          <p:cNvPr id="5" name="Rounded Rectangle 4"/>
          <p:cNvSpPr/>
          <p:nvPr/>
        </p:nvSpPr>
        <p:spPr>
          <a:xfrm>
            <a:off x="179512" y="600708"/>
            <a:ext cx="2016222" cy="12441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Penyusunan</a:t>
            </a:r>
            <a:r>
              <a:rPr lang="en-US" sz="1400" dirty="0">
                <a:solidFill>
                  <a:schemeClr val="bg1"/>
                </a:solidFill>
              </a:rPr>
              <a:t> </a:t>
            </a:r>
            <a:r>
              <a:rPr lang="en-US" sz="1400" dirty="0" err="1">
                <a:solidFill>
                  <a:schemeClr val="bg1"/>
                </a:solidFill>
              </a:rPr>
              <a:t>Dokumen</a:t>
            </a:r>
            <a:r>
              <a:rPr lang="en-US" sz="1400" dirty="0">
                <a:solidFill>
                  <a:schemeClr val="bg1"/>
                </a:solidFill>
              </a:rPr>
              <a:t> </a:t>
            </a:r>
            <a:r>
              <a:rPr lang="en-US" sz="1400" dirty="0" err="1">
                <a:solidFill>
                  <a:schemeClr val="bg1"/>
                </a:solidFill>
              </a:rPr>
              <a:t>Perencanaan</a:t>
            </a:r>
            <a:r>
              <a:rPr lang="en-US" sz="1400" dirty="0">
                <a:solidFill>
                  <a:schemeClr val="bg1"/>
                </a:solidFill>
              </a:rPr>
              <a:t>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10" name="Rounded Rectangle 9"/>
          <p:cNvSpPr/>
          <p:nvPr/>
        </p:nvSpPr>
        <p:spPr>
          <a:xfrm>
            <a:off x="2349867" y="600708"/>
            <a:ext cx="2016223" cy="13182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Evaluasi</a:t>
            </a:r>
            <a:r>
              <a:rPr lang="en-US" sz="1400" dirty="0">
                <a:solidFill>
                  <a:schemeClr val="bg1"/>
                </a:solidFill>
              </a:rPr>
              <a:t> Kinerja </a:t>
            </a:r>
            <a:r>
              <a:rPr lang="en-US" sz="1400" dirty="0" err="1">
                <a:solidFill>
                  <a:schemeClr val="bg1"/>
                </a:solidFill>
              </a:rPr>
              <a:t>Perangkat</a:t>
            </a:r>
            <a:r>
              <a:rPr lang="en-US" sz="1400" dirty="0">
                <a:solidFill>
                  <a:schemeClr val="bg1"/>
                </a:solidFill>
              </a:rPr>
              <a:t> Daerah</a:t>
            </a:r>
            <a:endParaRPr lang="id-ID" sz="1400" dirty="0">
              <a:solidFill>
                <a:schemeClr val="bg1"/>
              </a:solidFill>
            </a:endParaRPr>
          </a:p>
        </p:txBody>
      </p:sp>
      <p:sp>
        <p:nvSpPr>
          <p:cNvPr id="11" name="Rounded Rectangle 10"/>
          <p:cNvSpPr/>
          <p:nvPr/>
        </p:nvSpPr>
        <p:spPr>
          <a:xfrm>
            <a:off x="4572000" y="600708"/>
            <a:ext cx="2032720" cy="13161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Gaji</a:t>
            </a:r>
            <a:r>
              <a:rPr lang="en-US" sz="1400" dirty="0">
                <a:solidFill>
                  <a:schemeClr val="bg1"/>
                </a:solidFill>
              </a:rPr>
              <a:t> dan </a:t>
            </a:r>
            <a:r>
              <a:rPr lang="en-US" sz="1400" dirty="0" err="1">
                <a:solidFill>
                  <a:schemeClr val="bg1"/>
                </a:solidFill>
              </a:rPr>
              <a:t>Tunjangan</a:t>
            </a:r>
            <a:r>
              <a:rPr lang="en-US" sz="1400" dirty="0">
                <a:solidFill>
                  <a:schemeClr val="bg1"/>
                </a:solidFill>
              </a:rPr>
              <a:t> ASN</a:t>
            </a:r>
            <a:endParaRPr lang="id-ID" sz="1400" dirty="0">
              <a:solidFill>
                <a:schemeClr val="bg1"/>
              </a:solidFill>
            </a:endParaRPr>
          </a:p>
        </p:txBody>
      </p:sp>
      <p:sp>
        <p:nvSpPr>
          <p:cNvPr id="12" name="Rounded Rectangle 11"/>
          <p:cNvSpPr/>
          <p:nvPr/>
        </p:nvSpPr>
        <p:spPr>
          <a:xfrm>
            <a:off x="6820744" y="600708"/>
            <a:ext cx="201622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Pelaksanaan</a:t>
            </a:r>
            <a:r>
              <a:rPr lang="en-US" sz="1400" dirty="0">
                <a:solidFill>
                  <a:schemeClr val="bg1"/>
                </a:solidFill>
              </a:rPr>
              <a:t> </a:t>
            </a:r>
            <a:r>
              <a:rPr lang="en-US" sz="1400" dirty="0" err="1">
                <a:solidFill>
                  <a:schemeClr val="bg1"/>
                </a:solidFill>
              </a:rPr>
              <a:t>Penatausahaan</a:t>
            </a:r>
            <a:r>
              <a:rPr lang="en-US" sz="1400" dirty="0">
                <a:solidFill>
                  <a:schemeClr val="bg1"/>
                </a:solidFill>
              </a:rPr>
              <a:t> dan </a:t>
            </a:r>
            <a:r>
              <a:rPr lang="en-US" sz="1400" dirty="0" err="1">
                <a:solidFill>
                  <a:schemeClr val="bg1"/>
                </a:solidFill>
              </a:rPr>
              <a:t>pengujian</a:t>
            </a:r>
            <a:r>
              <a:rPr lang="en-US" sz="1400" dirty="0">
                <a:solidFill>
                  <a:schemeClr val="bg1"/>
                </a:solidFill>
              </a:rPr>
              <a:t>/</a:t>
            </a:r>
            <a:r>
              <a:rPr lang="en-US" sz="1400" dirty="0" err="1">
                <a:solidFill>
                  <a:schemeClr val="bg1"/>
                </a:solidFill>
              </a:rPr>
              <a:t>verifikasi</a:t>
            </a:r>
            <a:r>
              <a:rPr lang="en-US" sz="1400" dirty="0">
                <a:solidFill>
                  <a:schemeClr val="bg1"/>
                </a:solidFill>
              </a:rPr>
              <a:t> </a:t>
            </a:r>
            <a:r>
              <a:rPr lang="en-US" sz="1400" dirty="0" err="1">
                <a:solidFill>
                  <a:schemeClr val="bg1"/>
                </a:solidFill>
              </a:rPr>
              <a:t>Keuangan</a:t>
            </a:r>
            <a:r>
              <a:rPr lang="en-US" sz="1400" dirty="0">
                <a:solidFill>
                  <a:schemeClr val="bg1"/>
                </a:solidFill>
              </a:rPr>
              <a:t> SKPD</a:t>
            </a:r>
            <a:endParaRPr lang="id-ID" sz="1400" dirty="0">
              <a:solidFill>
                <a:schemeClr val="bg1"/>
              </a:solidFill>
            </a:endParaRPr>
          </a:p>
        </p:txBody>
      </p:sp>
      <p:sp>
        <p:nvSpPr>
          <p:cNvPr id="13" name="Rounded Rectangle 12"/>
          <p:cNvSpPr/>
          <p:nvPr/>
        </p:nvSpPr>
        <p:spPr>
          <a:xfrm>
            <a:off x="6740104" y="2137878"/>
            <a:ext cx="2096863" cy="1192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bg1"/>
                </a:solidFill>
              </a:rPr>
              <a:t>Penyediaan</a:t>
            </a:r>
            <a:r>
              <a:rPr lang="en-US" sz="1200" dirty="0">
                <a:solidFill>
                  <a:schemeClr val="bg1"/>
                </a:solidFill>
              </a:rPr>
              <a:t> </a:t>
            </a:r>
            <a:r>
              <a:rPr lang="en-US" sz="1200" dirty="0" err="1">
                <a:solidFill>
                  <a:schemeClr val="bg1"/>
                </a:solidFill>
              </a:rPr>
              <a:t>peralatan</a:t>
            </a:r>
            <a:r>
              <a:rPr lang="en-US" sz="1200" dirty="0">
                <a:solidFill>
                  <a:schemeClr val="bg1"/>
                </a:solidFill>
              </a:rPr>
              <a:t> </a:t>
            </a:r>
            <a:r>
              <a:rPr lang="en-US" sz="1200" dirty="0" err="1">
                <a:solidFill>
                  <a:schemeClr val="bg1"/>
                </a:solidFill>
              </a:rPr>
              <a:t>rumah</a:t>
            </a:r>
            <a:r>
              <a:rPr lang="en-US" sz="1200" dirty="0">
                <a:solidFill>
                  <a:schemeClr val="bg1"/>
                </a:solidFill>
              </a:rPr>
              <a:t> </a:t>
            </a:r>
            <a:r>
              <a:rPr lang="en-US" sz="1200" dirty="0" err="1">
                <a:solidFill>
                  <a:schemeClr val="bg1"/>
                </a:solidFill>
              </a:rPr>
              <a:t>tangga</a:t>
            </a:r>
            <a:endParaRPr lang="id-ID" sz="1200" dirty="0">
              <a:solidFill>
                <a:schemeClr val="bg1"/>
              </a:solidFill>
            </a:endParaRPr>
          </a:p>
          <a:p>
            <a:pPr algn="ctr"/>
            <a:endParaRPr lang="id-ID" sz="1200" dirty="0">
              <a:solidFill>
                <a:schemeClr val="bg1"/>
              </a:solidFill>
            </a:endParaRPr>
          </a:p>
        </p:txBody>
      </p:sp>
      <p:sp>
        <p:nvSpPr>
          <p:cNvPr id="14" name="Rounded Rectangle 13"/>
          <p:cNvSpPr/>
          <p:nvPr/>
        </p:nvSpPr>
        <p:spPr>
          <a:xfrm>
            <a:off x="179512" y="1988839"/>
            <a:ext cx="2014741" cy="12241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bg1"/>
                </a:solidFill>
              </a:rPr>
              <a:t>Koordinasi</a:t>
            </a:r>
            <a:r>
              <a:rPr lang="en-US" sz="1200" dirty="0">
                <a:solidFill>
                  <a:schemeClr val="bg1"/>
                </a:solidFill>
              </a:rPr>
              <a:t> dan </a:t>
            </a:r>
            <a:r>
              <a:rPr lang="en-US" sz="1200" dirty="0" err="1">
                <a:solidFill>
                  <a:schemeClr val="bg1"/>
                </a:solidFill>
              </a:rPr>
              <a:t>Penyusunan</a:t>
            </a:r>
            <a:r>
              <a:rPr lang="en-US" sz="1200" dirty="0">
                <a:solidFill>
                  <a:schemeClr val="bg1"/>
                </a:solidFill>
              </a:rPr>
              <a:t> </a:t>
            </a:r>
            <a:r>
              <a:rPr lang="en-US" sz="1200" dirty="0" err="1">
                <a:solidFill>
                  <a:schemeClr val="bg1"/>
                </a:solidFill>
              </a:rPr>
              <a:t>Laporan</a:t>
            </a:r>
            <a:r>
              <a:rPr lang="en-US" sz="1200" dirty="0">
                <a:solidFill>
                  <a:schemeClr val="bg1"/>
                </a:solidFill>
              </a:rPr>
              <a:t> </a:t>
            </a:r>
            <a:r>
              <a:rPr lang="en-US" sz="1200" dirty="0" err="1">
                <a:solidFill>
                  <a:schemeClr val="bg1"/>
                </a:solidFill>
              </a:rPr>
              <a:t>Keuangan</a:t>
            </a:r>
            <a:r>
              <a:rPr lang="en-US" sz="1200" dirty="0">
                <a:solidFill>
                  <a:schemeClr val="bg1"/>
                </a:solidFill>
              </a:rPr>
              <a:t> Akhir </a:t>
            </a:r>
            <a:r>
              <a:rPr lang="en-US" sz="1200" dirty="0" err="1">
                <a:solidFill>
                  <a:schemeClr val="bg1"/>
                </a:solidFill>
              </a:rPr>
              <a:t>Tahun</a:t>
            </a:r>
            <a:endParaRPr lang="id-ID" sz="1200" dirty="0">
              <a:solidFill>
                <a:schemeClr val="bg1"/>
              </a:solidFill>
            </a:endParaRPr>
          </a:p>
          <a:p>
            <a:pPr algn="ctr"/>
            <a:endParaRPr lang="id-ID" sz="1200" dirty="0">
              <a:solidFill>
                <a:schemeClr val="bg1"/>
              </a:solidFill>
            </a:endParaRPr>
          </a:p>
        </p:txBody>
      </p:sp>
      <p:sp>
        <p:nvSpPr>
          <p:cNvPr id="15" name="Rounded Rectangle 14"/>
          <p:cNvSpPr/>
          <p:nvPr/>
        </p:nvSpPr>
        <p:spPr>
          <a:xfrm>
            <a:off x="2349867" y="2074713"/>
            <a:ext cx="2014740"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Pendataan</a:t>
            </a:r>
            <a:r>
              <a:rPr lang="en-US" sz="1400" dirty="0">
                <a:solidFill>
                  <a:schemeClr val="bg1"/>
                </a:solidFill>
              </a:rPr>
              <a:t> dan </a:t>
            </a:r>
            <a:r>
              <a:rPr lang="en-US" sz="1400" dirty="0" err="1">
                <a:solidFill>
                  <a:schemeClr val="bg1"/>
                </a:solidFill>
              </a:rPr>
              <a:t>Pengolahan</a:t>
            </a:r>
            <a:r>
              <a:rPr lang="en-US" sz="1400" dirty="0">
                <a:solidFill>
                  <a:schemeClr val="bg1"/>
                </a:solidFill>
              </a:rPr>
              <a:t> </a:t>
            </a:r>
            <a:r>
              <a:rPr lang="en-US" sz="1400" dirty="0" err="1">
                <a:solidFill>
                  <a:schemeClr val="bg1"/>
                </a:solidFill>
              </a:rPr>
              <a:t>Administrasi</a:t>
            </a:r>
            <a:r>
              <a:rPr lang="en-US" sz="1400" dirty="0">
                <a:solidFill>
                  <a:schemeClr val="bg1"/>
                </a:solidFill>
              </a:rPr>
              <a:t> </a:t>
            </a:r>
            <a:r>
              <a:rPr lang="en-US" sz="1400" dirty="0" err="1">
                <a:solidFill>
                  <a:schemeClr val="bg1"/>
                </a:solidFill>
              </a:rPr>
              <a:t>Kepegawaian</a:t>
            </a:r>
            <a:endParaRPr lang="id-ID" sz="1400" dirty="0">
              <a:solidFill>
                <a:schemeClr val="bg1"/>
              </a:solidFill>
            </a:endParaRPr>
          </a:p>
        </p:txBody>
      </p:sp>
      <p:sp>
        <p:nvSpPr>
          <p:cNvPr id="16" name="Rounded Rectangle 15"/>
          <p:cNvSpPr/>
          <p:nvPr/>
        </p:nvSpPr>
        <p:spPr>
          <a:xfrm>
            <a:off x="4544244" y="2110875"/>
            <a:ext cx="2016224" cy="1192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Komponen</a:t>
            </a:r>
            <a:r>
              <a:rPr lang="en-US" sz="1400" dirty="0">
                <a:solidFill>
                  <a:schemeClr val="bg1"/>
                </a:solidFill>
              </a:rPr>
              <a:t> </a:t>
            </a:r>
            <a:r>
              <a:rPr lang="en-US" sz="1400" dirty="0" err="1">
                <a:solidFill>
                  <a:schemeClr val="bg1"/>
                </a:solidFill>
              </a:rPr>
              <a:t>instalasi</a:t>
            </a:r>
            <a:r>
              <a:rPr lang="en-US" sz="1400" dirty="0">
                <a:solidFill>
                  <a:schemeClr val="bg1"/>
                </a:solidFill>
              </a:rPr>
              <a:t> </a:t>
            </a:r>
            <a:r>
              <a:rPr lang="en-US" sz="1400" dirty="0" err="1">
                <a:solidFill>
                  <a:schemeClr val="bg1"/>
                </a:solidFill>
              </a:rPr>
              <a:t>listrik</a:t>
            </a:r>
            <a:r>
              <a:rPr lang="en-US" sz="1400" dirty="0">
                <a:solidFill>
                  <a:schemeClr val="bg1"/>
                </a:solidFill>
              </a:rPr>
              <a:t>/</a:t>
            </a:r>
            <a:r>
              <a:rPr lang="en-US" sz="1400" dirty="0" err="1">
                <a:solidFill>
                  <a:schemeClr val="bg1"/>
                </a:solidFill>
              </a:rPr>
              <a:t>penerangan</a:t>
            </a:r>
            <a:r>
              <a:rPr lang="en-US" sz="1400" dirty="0">
                <a:solidFill>
                  <a:schemeClr val="bg1"/>
                </a:solidFill>
              </a:rPr>
              <a:t> </a:t>
            </a:r>
            <a:r>
              <a:rPr lang="en-US" sz="1400" dirty="0" err="1">
                <a:solidFill>
                  <a:schemeClr val="bg1"/>
                </a:solidFill>
              </a:rPr>
              <a:t>bangunan</a:t>
            </a:r>
            <a:r>
              <a:rPr lang="en-US" sz="1400" dirty="0">
                <a:solidFill>
                  <a:schemeClr val="bg1"/>
                </a:solidFill>
              </a:rPr>
              <a:t> </a:t>
            </a:r>
            <a:r>
              <a:rPr lang="en-US" sz="1400" dirty="0" err="1">
                <a:solidFill>
                  <a:schemeClr val="bg1"/>
                </a:solidFill>
              </a:rPr>
              <a:t>kantor</a:t>
            </a:r>
            <a:endParaRPr lang="id-ID" sz="1400" dirty="0">
              <a:solidFill>
                <a:schemeClr val="bg1"/>
              </a:solidFill>
            </a:endParaRPr>
          </a:p>
          <a:p>
            <a:pPr algn="ctr"/>
            <a:endParaRPr lang="id-ID" sz="1400" dirty="0">
              <a:solidFill>
                <a:schemeClr val="bg1"/>
              </a:solidFill>
            </a:endParaRPr>
          </a:p>
        </p:txBody>
      </p:sp>
      <p:sp>
        <p:nvSpPr>
          <p:cNvPr id="19" name="Rounded Rectangle 18"/>
          <p:cNvSpPr/>
          <p:nvPr/>
        </p:nvSpPr>
        <p:spPr>
          <a:xfrm>
            <a:off x="179513" y="3308963"/>
            <a:ext cx="1966540" cy="12740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bg1"/>
                </a:solidFill>
              </a:rPr>
              <a:t>Penyediaan</a:t>
            </a:r>
            <a:r>
              <a:rPr lang="en-US" sz="1200" dirty="0">
                <a:solidFill>
                  <a:schemeClr val="bg1"/>
                </a:solidFill>
              </a:rPr>
              <a:t> </a:t>
            </a:r>
            <a:r>
              <a:rPr lang="en-US" sz="1200" dirty="0" err="1">
                <a:solidFill>
                  <a:schemeClr val="bg1"/>
                </a:solidFill>
              </a:rPr>
              <a:t>peralatan</a:t>
            </a:r>
            <a:r>
              <a:rPr lang="en-US" sz="1200" dirty="0">
                <a:solidFill>
                  <a:schemeClr val="bg1"/>
                </a:solidFill>
              </a:rPr>
              <a:t> dan </a:t>
            </a:r>
            <a:r>
              <a:rPr lang="en-US" sz="1200" dirty="0" err="1">
                <a:solidFill>
                  <a:schemeClr val="bg1"/>
                </a:solidFill>
              </a:rPr>
              <a:t>perlengkapan</a:t>
            </a:r>
            <a:r>
              <a:rPr lang="en-US" sz="1200" dirty="0">
                <a:solidFill>
                  <a:schemeClr val="bg1"/>
                </a:solidFill>
              </a:rPr>
              <a:t> </a:t>
            </a:r>
            <a:r>
              <a:rPr lang="en-US" sz="1200" dirty="0" err="1">
                <a:solidFill>
                  <a:schemeClr val="bg1"/>
                </a:solidFill>
              </a:rPr>
              <a:t>kantor</a:t>
            </a:r>
            <a:endParaRPr lang="id-ID" sz="1200" dirty="0">
              <a:solidFill>
                <a:schemeClr val="bg1"/>
              </a:solidFill>
            </a:endParaRPr>
          </a:p>
        </p:txBody>
      </p:sp>
      <p:sp>
        <p:nvSpPr>
          <p:cNvPr id="20" name="Rounded Rectangle 19"/>
          <p:cNvSpPr/>
          <p:nvPr/>
        </p:nvSpPr>
        <p:spPr>
          <a:xfrm>
            <a:off x="2311882" y="3426495"/>
            <a:ext cx="2021459" cy="1213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bg1"/>
                </a:solidFill>
              </a:rPr>
              <a:t>Penyediaan</a:t>
            </a:r>
            <a:r>
              <a:rPr lang="en-US" sz="1200" dirty="0">
                <a:solidFill>
                  <a:schemeClr val="bg1"/>
                </a:solidFill>
              </a:rPr>
              <a:t> </a:t>
            </a:r>
            <a:r>
              <a:rPr lang="en-US" sz="1200" dirty="0" err="1">
                <a:solidFill>
                  <a:schemeClr val="bg1"/>
                </a:solidFill>
              </a:rPr>
              <a:t>bahan</a:t>
            </a:r>
            <a:r>
              <a:rPr lang="en-US" sz="1200" dirty="0">
                <a:solidFill>
                  <a:schemeClr val="bg1"/>
                </a:solidFill>
              </a:rPr>
              <a:t> </a:t>
            </a:r>
            <a:r>
              <a:rPr lang="en-US" sz="1200" dirty="0" err="1">
                <a:solidFill>
                  <a:schemeClr val="bg1"/>
                </a:solidFill>
              </a:rPr>
              <a:t>logistik</a:t>
            </a:r>
            <a:r>
              <a:rPr lang="en-US" sz="1200" dirty="0">
                <a:solidFill>
                  <a:schemeClr val="bg1"/>
                </a:solidFill>
              </a:rPr>
              <a:t> </a:t>
            </a:r>
            <a:r>
              <a:rPr lang="en-US" sz="1200" dirty="0" err="1">
                <a:solidFill>
                  <a:schemeClr val="bg1"/>
                </a:solidFill>
              </a:rPr>
              <a:t>kantor</a:t>
            </a:r>
            <a:endParaRPr lang="id-ID" sz="1200" dirty="0">
              <a:solidFill>
                <a:schemeClr val="bg1"/>
              </a:solidFill>
            </a:endParaRPr>
          </a:p>
          <a:p>
            <a:pPr algn="ctr"/>
            <a:endParaRPr lang="id-ID" sz="1200" dirty="0">
              <a:solidFill>
                <a:schemeClr val="bg1"/>
              </a:solidFill>
            </a:endParaRPr>
          </a:p>
        </p:txBody>
      </p:sp>
      <p:sp>
        <p:nvSpPr>
          <p:cNvPr id="21" name="Rounded Rectangle 20"/>
          <p:cNvSpPr/>
          <p:nvPr/>
        </p:nvSpPr>
        <p:spPr>
          <a:xfrm>
            <a:off x="2416961" y="5027018"/>
            <a:ext cx="2010463" cy="1274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Pengadaan</a:t>
            </a:r>
            <a:r>
              <a:rPr lang="en-US" sz="1400" dirty="0">
                <a:solidFill>
                  <a:schemeClr val="bg1"/>
                </a:solidFill>
              </a:rPr>
              <a:t> </a:t>
            </a:r>
            <a:r>
              <a:rPr lang="en-US" sz="1400" dirty="0" err="1">
                <a:solidFill>
                  <a:schemeClr val="bg1"/>
                </a:solidFill>
              </a:rPr>
              <a:t>Peralatan</a:t>
            </a:r>
            <a:r>
              <a:rPr lang="en-US" sz="1400" dirty="0">
                <a:solidFill>
                  <a:schemeClr val="bg1"/>
                </a:solidFill>
              </a:rPr>
              <a:t> dan </a:t>
            </a:r>
            <a:r>
              <a:rPr lang="en-US" sz="1400" dirty="0" err="1">
                <a:solidFill>
                  <a:schemeClr val="bg1"/>
                </a:solidFill>
              </a:rPr>
              <a:t>Mesin</a:t>
            </a:r>
            <a:r>
              <a:rPr lang="en-US" sz="1400" dirty="0">
                <a:solidFill>
                  <a:schemeClr val="bg1"/>
                </a:solidFill>
              </a:rPr>
              <a:t> </a:t>
            </a:r>
            <a:r>
              <a:rPr lang="en-US" sz="1400" dirty="0" err="1">
                <a:solidFill>
                  <a:schemeClr val="bg1"/>
                </a:solidFill>
              </a:rPr>
              <a:t>Lainnya</a:t>
            </a:r>
            <a:endParaRPr lang="id-ID" sz="1400" dirty="0">
              <a:solidFill>
                <a:schemeClr val="bg1"/>
              </a:solidFill>
            </a:endParaRPr>
          </a:p>
        </p:txBody>
      </p:sp>
      <p:sp>
        <p:nvSpPr>
          <p:cNvPr id="22" name="Rounded Rectangle 21"/>
          <p:cNvSpPr/>
          <p:nvPr/>
        </p:nvSpPr>
        <p:spPr>
          <a:xfrm>
            <a:off x="4481371" y="3461025"/>
            <a:ext cx="2016224" cy="1192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barang</a:t>
            </a:r>
            <a:r>
              <a:rPr lang="en-US" sz="1400" dirty="0">
                <a:solidFill>
                  <a:schemeClr val="bg1"/>
                </a:solidFill>
              </a:rPr>
              <a:t> </a:t>
            </a:r>
            <a:r>
              <a:rPr lang="en-US" sz="1400" dirty="0" err="1">
                <a:solidFill>
                  <a:schemeClr val="bg1"/>
                </a:solidFill>
              </a:rPr>
              <a:t>cetakan</a:t>
            </a:r>
            <a:r>
              <a:rPr lang="en-US" sz="1400" dirty="0">
                <a:solidFill>
                  <a:schemeClr val="bg1"/>
                </a:solidFill>
              </a:rPr>
              <a:t> dan </a:t>
            </a:r>
            <a:r>
              <a:rPr lang="en-US" sz="1400" dirty="0" err="1">
                <a:solidFill>
                  <a:schemeClr val="bg1"/>
                </a:solidFill>
              </a:rPr>
              <a:t>penggandaan</a:t>
            </a:r>
            <a:endParaRPr lang="id-ID" sz="1400" dirty="0">
              <a:solidFill>
                <a:schemeClr val="bg1"/>
              </a:solidFill>
            </a:endParaRPr>
          </a:p>
          <a:p>
            <a:pPr algn="ctr"/>
            <a:endParaRPr lang="id-ID" sz="1400" dirty="0">
              <a:solidFill>
                <a:schemeClr val="bg1"/>
              </a:solidFill>
            </a:endParaRPr>
          </a:p>
        </p:txBody>
      </p:sp>
      <p:sp>
        <p:nvSpPr>
          <p:cNvPr id="23" name="Rounded Rectangle 22"/>
          <p:cNvSpPr/>
          <p:nvPr/>
        </p:nvSpPr>
        <p:spPr>
          <a:xfrm>
            <a:off x="6740103" y="3584517"/>
            <a:ext cx="2096863" cy="11921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bahan</a:t>
            </a:r>
            <a:r>
              <a:rPr lang="en-US" sz="1400" dirty="0">
                <a:solidFill>
                  <a:schemeClr val="bg1"/>
                </a:solidFill>
              </a:rPr>
              <a:t> material</a:t>
            </a:r>
            <a:endParaRPr lang="id-ID" sz="1400" dirty="0">
              <a:solidFill>
                <a:schemeClr val="bg1"/>
              </a:solidFill>
            </a:endParaRPr>
          </a:p>
          <a:p>
            <a:pPr algn="ctr"/>
            <a:endParaRPr lang="id-ID" sz="1400" dirty="0">
              <a:solidFill>
                <a:schemeClr val="bg1"/>
              </a:solidFill>
            </a:endParaRPr>
          </a:p>
        </p:txBody>
      </p:sp>
      <p:sp>
        <p:nvSpPr>
          <p:cNvPr id="27" name="Rounded Rectangle 26"/>
          <p:cNvSpPr/>
          <p:nvPr/>
        </p:nvSpPr>
        <p:spPr>
          <a:xfrm>
            <a:off x="4594255" y="5031156"/>
            <a:ext cx="2010463" cy="12698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Jasa Surat </a:t>
            </a:r>
            <a:r>
              <a:rPr lang="en-US" sz="1400" dirty="0" err="1">
                <a:solidFill>
                  <a:schemeClr val="bg1"/>
                </a:solidFill>
              </a:rPr>
              <a:t>Menyurat</a:t>
            </a:r>
            <a:endParaRPr lang="id-ID" sz="1400" dirty="0">
              <a:solidFill>
                <a:schemeClr val="bg1"/>
              </a:solidFill>
            </a:endParaRPr>
          </a:p>
        </p:txBody>
      </p:sp>
      <p:sp>
        <p:nvSpPr>
          <p:cNvPr id="28" name="Rounded Rectangle 27"/>
          <p:cNvSpPr/>
          <p:nvPr/>
        </p:nvSpPr>
        <p:spPr>
          <a:xfrm>
            <a:off x="6820743" y="5031155"/>
            <a:ext cx="2010463" cy="12209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Peneyediaan</a:t>
            </a:r>
            <a:r>
              <a:rPr lang="en-US" sz="1400" dirty="0">
                <a:solidFill>
                  <a:schemeClr val="bg1"/>
                </a:solidFill>
              </a:rPr>
              <a:t> </a:t>
            </a:r>
            <a:r>
              <a:rPr lang="en-US" sz="1400" dirty="0" err="1">
                <a:solidFill>
                  <a:schemeClr val="bg1"/>
                </a:solidFill>
              </a:rPr>
              <a:t>jasa</a:t>
            </a:r>
            <a:r>
              <a:rPr lang="en-US" sz="1400" dirty="0">
                <a:solidFill>
                  <a:schemeClr val="bg1"/>
                </a:solidFill>
              </a:rPr>
              <a:t> </a:t>
            </a:r>
            <a:r>
              <a:rPr lang="en-US" sz="1400" dirty="0" err="1">
                <a:solidFill>
                  <a:schemeClr val="bg1"/>
                </a:solidFill>
              </a:rPr>
              <a:t>komunikasi</a:t>
            </a:r>
            <a:r>
              <a:rPr lang="en-US" sz="1400" dirty="0">
                <a:solidFill>
                  <a:schemeClr val="bg1"/>
                </a:solidFill>
              </a:rPr>
              <a:t> </a:t>
            </a:r>
            <a:r>
              <a:rPr lang="en-US" sz="1400" dirty="0" err="1">
                <a:solidFill>
                  <a:schemeClr val="bg1"/>
                </a:solidFill>
              </a:rPr>
              <a:t>sumber</a:t>
            </a:r>
            <a:r>
              <a:rPr lang="en-US" sz="1400" dirty="0">
                <a:solidFill>
                  <a:schemeClr val="bg1"/>
                </a:solidFill>
              </a:rPr>
              <a:t> </a:t>
            </a:r>
            <a:r>
              <a:rPr lang="en-US" sz="1400" dirty="0" err="1">
                <a:solidFill>
                  <a:schemeClr val="bg1"/>
                </a:solidFill>
              </a:rPr>
              <a:t>daya</a:t>
            </a:r>
            <a:r>
              <a:rPr lang="en-US" sz="1400" dirty="0">
                <a:solidFill>
                  <a:schemeClr val="bg1"/>
                </a:solidFill>
              </a:rPr>
              <a:t> air dan </a:t>
            </a:r>
            <a:r>
              <a:rPr lang="en-US" sz="1400" dirty="0" err="1">
                <a:solidFill>
                  <a:schemeClr val="bg1"/>
                </a:solidFill>
              </a:rPr>
              <a:t>listrik</a:t>
            </a:r>
            <a:endParaRPr lang="id-ID" sz="1400" dirty="0">
              <a:solidFill>
                <a:schemeClr val="bg1"/>
              </a:solidFill>
            </a:endParaRPr>
          </a:p>
        </p:txBody>
      </p:sp>
      <p:sp>
        <p:nvSpPr>
          <p:cNvPr id="48" name="Rounded Rectangle 47"/>
          <p:cNvSpPr/>
          <p:nvPr/>
        </p:nvSpPr>
        <p:spPr>
          <a:xfrm>
            <a:off x="179513" y="4978024"/>
            <a:ext cx="2078712" cy="12740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Penyelenggaraan</a:t>
            </a:r>
            <a:r>
              <a:rPr lang="en-US" sz="1400" dirty="0">
                <a:solidFill>
                  <a:schemeClr val="bg1"/>
                </a:solidFill>
              </a:rPr>
              <a:t> </a:t>
            </a:r>
            <a:r>
              <a:rPr lang="en-US" sz="1400" dirty="0" err="1">
                <a:solidFill>
                  <a:schemeClr val="bg1"/>
                </a:solidFill>
              </a:rPr>
              <a:t>rapat</a:t>
            </a:r>
            <a:r>
              <a:rPr lang="en-US" sz="1400" dirty="0">
                <a:solidFill>
                  <a:schemeClr val="bg1"/>
                </a:solidFill>
              </a:rPr>
              <a:t> </a:t>
            </a:r>
            <a:r>
              <a:rPr lang="en-US" sz="1400" dirty="0" err="1">
                <a:solidFill>
                  <a:schemeClr val="bg1"/>
                </a:solidFill>
              </a:rPr>
              <a:t>koordinasi</a:t>
            </a:r>
            <a:r>
              <a:rPr lang="en-US" sz="1400" dirty="0">
                <a:solidFill>
                  <a:schemeClr val="bg1"/>
                </a:solidFill>
              </a:rPr>
              <a:t> dan </a:t>
            </a:r>
            <a:r>
              <a:rPr lang="en-US" sz="1400" dirty="0" err="1">
                <a:solidFill>
                  <a:schemeClr val="bg1"/>
                </a:solidFill>
              </a:rPr>
              <a:t>konsultasi</a:t>
            </a:r>
            <a:r>
              <a:rPr lang="en-US" sz="1400" dirty="0">
                <a:solidFill>
                  <a:schemeClr val="bg1"/>
                </a:solidFill>
              </a:rPr>
              <a:t> SKPD</a:t>
            </a:r>
            <a:endParaRPr lang="id-ID" sz="1400" dirty="0">
              <a:solidFill>
                <a:schemeClr val="bg1"/>
              </a:solidFill>
            </a:endParaRPr>
          </a:p>
          <a:p>
            <a:pPr algn="ctr"/>
            <a:endParaRPr lang="id-ID" sz="1400"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1134" y="138602"/>
            <a:ext cx="7000538" cy="389830"/>
          </a:xfrm>
        </p:spPr>
        <p:txBody>
          <a:bodyPr/>
          <a:lstStyle/>
          <a:p>
            <a:pPr algn="ctr"/>
            <a:r>
              <a:rPr lang="en-US" sz="2000" b="1" dirty="0" err="1">
                <a:solidFill>
                  <a:schemeClr val="bg2"/>
                </a:solidFill>
              </a:rPr>
              <a:t>Lanjutan</a:t>
            </a:r>
            <a:r>
              <a:rPr lang="en-US" sz="2000" b="1" dirty="0">
                <a:solidFill>
                  <a:schemeClr val="bg2"/>
                </a:solidFill>
              </a:rPr>
              <a:t>….. </a:t>
            </a:r>
            <a:r>
              <a:rPr lang="en-US" sz="2000" b="1" dirty="0" err="1">
                <a:solidFill>
                  <a:schemeClr val="bg2"/>
                </a:solidFill>
              </a:rPr>
              <a:t>Rencana</a:t>
            </a:r>
            <a:r>
              <a:rPr lang="en-US" sz="2000" b="1" dirty="0">
                <a:solidFill>
                  <a:schemeClr val="bg2"/>
                </a:solidFill>
              </a:rPr>
              <a:t> </a:t>
            </a:r>
            <a:r>
              <a:rPr lang="en-US" sz="2000" b="1" dirty="0" err="1">
                <a:solidFill>
                  <a:schemeClr val="bg2"/>
                </a:solidFill>
              </a:rPr>
              <a:t>Aksi</a:t>
            </a:r>
            <a:r>
              <a:rPr lang="en-US" sz="2000" b="1" dirty="0">
                <a:solidFill>
                  <a:schemeClr val="bg2"/>
                </a:solidFill>
              </a:rPr>
              <a:t> </a:t>
            </a:r>
            <a:r>
              <a:rPr lang="en-US" sz="2000" b="1" dirty="0" err="1">
                <a:solidFill>
                  <a:schemeClr val="bg2"/>
                </a:solidFill>
              </a:rPr>
              <a:t>Tahun</a:t>
            </a:r>
            <a:r>
              <a:rPr lang="en-US" sz="2000" b="1" dirty="0">
                <a:solidFill>
                  <a:schemeClr val="bg2"/>
                </a:solidFill>
              </a:rPr>
              <a:t> 2023</a:t>
            </a:r>
            <a:endParaRPr lang="id-ID" sz="2000" b="1" dirty="0">
              <a:solidFill>
                <a:schemeClr val="bg2"/>
              </a:solidFill>
            </a:endParaRPr>
          </a:p>
        </p:txBody>
      </p:sp>
      <p:sp>
        <p:nvSpPr>
          <p:cNvPr id="3" name="Rounded Rectangle 2"/>
          <p:cNvSpPr/>
          <p:nvPr/>
        </p:nvSpPr>
        <p:spPr>
          <a:xfrm>
            <a:off x="1932357" y="528432"/>
            <a:ext cx="1584176" cy="2776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jasa</a:t>
            </a:r>
            <a:r>
              <a:rPr lang="en-US" sz="1400" dirty="0">
                <a:solidFill>
                  <a:schemeClr val="bg1"/>
                </a:solidFill>
              </a:rPr>
              <a:t> </a:t>
            </a:r>
            <a:r>
              <a:rPr lang="en-US" sz="1400" dirty="0" err="1">
                <a:solidFill>
                  <a:schemeClr val="bg1"/>
                </a:solidFill>
              </a:rPr>
              <a:t>pemeliharaan,biaya</a:t>
            </a:r>
            <a:r>
              <a:rPr lang="en-US" sz="1400" dirty="0">
                <a:solidFill>
                  <a:schemeClr val="bg1"/>
                </a:solidFill>
              </a:rPr>
              <a:t> </a:t>
            </a:r>
            <a:r>
              <a:rPr lang="en-US" sz="1400" dirty="0" err="1">
                <a:solidFill>
                  <a:schemeClr val="bg1"/>
                </a:solidFill>
              </a:rPr>
              <a:t>pemeliharaa</a:t>
            </a:r>
            <a:r>
              <a:rPr lang="en-US" sz="1400" dirty="0">
                <a:solidFill>
                  <a:schemeClr val="bg1"/>
                </a:solidFill>
              </a:rPr>
              <a:t> dan </a:t>
            </a:r>
            <a:r>
              <a:rPr lang="en-US" sz="1400" dirty="0" err="1">
                <a:solidFill>
                  <a:schemeClr val="bg1"/>
                </a:solidFill>
              </a:rPr>
              <a:t>pajak</a:t>
            </a:r>
            <a:r>
              <a:rPr lang="en-US" sz="1400" dirty="0">
                <a:solidFill>
                  <a:schemeClr val="bg1"/>
                </a:solidFill>
              </a:rPr>
              <a:t> </a:t>
            </a:r>
            <a:r>
              <a:rPr lang="en-US" sz="1400" dirty="0" err="1">
                <a:solidFill>
                  <a:schemeClr val="bg1"/>
                </a:solidFill>
              </a:rPr>
              <a:t>kendaraanperorangan</a:t>
            </a:r>
            <a:r>
              <a:rPr lang="en-US" sz="1400" dirty="0">
                <a:solidFill>
                  <a:schemeClr val="bg1"/>
                </a:solidFill>
              </a:rPr>
              <a:t> </a:t>
            </a:r>
            <a:r>
              <a:rPr lang="en-US" sz="1400" dirty="0" err="1">
                <a:solidFill>
                  <a:schemeClr val="bg1"/>
                </a:solidFill>
              </a:rPr>
              <a:t>dinas</a:t>
            </a:r>
            <a:r>
              <a:rPr lang="en-US" sz="1400" dirty="0">
                <a:solidFill>
                  <a:schemeClr val="bg1"/>
                </a:solidFill>
              </a:rPr>
              <a:t> </a:t>
            </a:r>
            <a:r>
              <a:rPr lang="en-US" sz="1400" dirty="0" err="1">
                <a:solidFill>
                  <a:schemeClr val="bg1"/>
                </a:solidFill>
              </a:rPr>
              <a:t>atau</a:t>
            </a:r>
            <a:r>
              <a:rPr lang="en-US" sz="1400" dirty="0">
                <a:solidFill>
                  <a:schemeClr val="bg1"/>
                </a:solidFill>
              </a:rPr>
              <a:t> </a:t>
            </a:r>
            <a:r>
              <a:rPr lang="en-US" sz="1400" dirty="0" err="1">
                <a:solidFill>
                  <a:schemeClr val="bg1"/>
                </a:solidFill>
              </a:rPr>
              <a:t>kendaraan</a:t>
            </a:r>
            <a:r>
              <a:rPr lang="en-US" sz="1400" dirty="0">
                <a:solidFill>
                  <a:schemeClr val="bg1"/>
                </a:solidFill>
              </a:rPr>
              <a:t> </a:t>
            </a:r>
            <a:r>
              <a:rPr lang="en-US" sz="1400" dirty="0" err="1">
                <a:solidFill>
                  <a:schemeClr val="bg1"/>
                </a:solidFill>
              </a:rPr>
              <a:t>dinas</a:t>
            </a:r>
            <a:r>
              <a:rPr lang="en-US" sz="1400" dirty="0">
                <a:solidFill>
                  <a:schemeClr val="bg1"/>
                </a:solidFill>
              </a:rPr>
              <a:t> </a:t>
            </a:r>
            <a:r>
              <a:rPr lang="en-US" sz="1400" dirty="0" err="1">
                <a:solidFill>
                  <a:schemeClr val="bg1"/>
                </a:solidFill>
              </a:rPr>
              <a:t>jabatan</a:t>
            </a:r>
            <a:endParaRPr lang="id-ID" sz="1400" dirty="0">
              <a:solidFill>
                <a:schemeClr val="bg1"/>
              </a:solidFill>
            </a:endParaRPr>
          </a:p>
          <a:p>
            <a:pPr algn="ctr"/>
            <a:endParaRPr lang="id-ID" sz="1400" dirty="0">
              <a:solidFill>
                <a:schemeClr val="bg1"/>
              </a:solidFill>
            </a:endParaRPr>
          </a:p>
        </p:txBody>
      </p:sp>
      <p:sp>
        <p:nvSpPr>
          <p:cNvPr id="4" name="Rounded Rectangle 3"/>
          <p:cNvSpPr/>
          <p:nvPr/>
        </p:nvSpPr>
        <p:spPr>
          <a:xfrm>
            <a:off x="236433" y="600450"/>
            <a:ext cx="1584176" cy="2416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Penyediaan</a:t>
            </a:r>
            <a:r>
              <a:rPr lang="en-US" sz="1400" dirty="0">
                <a:solidFill>
                  <a:schemeClr val="bg1"/>
                </a:solidFill>
              </a:rPr>
              <a:t> </a:t>
            </a:r>
            <a:r>
              <a:rPr lang="en-US" sz="1400" dirty="0" err="1">
                <a:solidFill>
                  <a:schemeClr val="bg1"/>
                </a:solidFill>
              </a:rPr>
              <a:t>jasa</a:t>
            </a:r>
            <a:r>
              <a:rPr lang="en-US" sz="1400" dirty="0">
                <a:solidFill>
                  <a:schemeClr val="bg1"/>
                </a:solidFill>
              </a:rPr>
              <a:t> </a:t>
            </a:r>
            <a:r>
              <a:rPr lang="en-US" sz="1400" dirty="0" err="1">
                <a:solidFill>
                  <a:schemeClr val="bg1"/>
                </a:solidFill>
              </a:rPr>
              <a:t>pelayanan</a:t>
            </a:r>
            <a:r>
              <a:rPr lang="en-US" sz="1400" dirty="0">
                <a:solidFill>
                  <a:schemeClr val="bg1"/>
                </a:solidFill>
              </a:rPr>
              <a:t> </a:t>
            </a:r>
            <a:r>
              <a:rPr lang="en-US" sz="1400" dirty="0" err="1">
                <a:solidFill>
                  <a:schemeClr val="bg1"/>
                </a:solidFill>
              </a:rPr>
              <a:t>umum</a:t>
            </a:r>
            <a:r>
              <a:rPr lang="en-US" sz="1400" dirty="0">
                <a:solidFill>
                  <a:schemeClr val="bg1"/>
                </a:solidFill>
              </a:rPr>
              <a:t> </a:t>
            </a:r>
            <a:r>
              <a:rPr lang="en-US" sz="1400" dirty="0" err="1">
                <a:solidFill>
                  <a:schemeClr val="bg1"/>
                </a:solidFill>
              </a:rPr>
              <a:t>kantor</a:t>
            </a:r>
            <a:endParaRPr lang="id-ID" sz="1400" dirty="0">
              <a:solidFill>
                <a:schemeClr val="bg1"/>
              </a:solidFill>
            </a:endParaRPr>
          </a:p>
          <a:p>
            <a:pPr algn="ctr"/>
            <a:endParaRPr lang="id-ID" sz="1400" dirty="0">
              <a:solidFill>
                <a:schemeClr val="bg1"/>
              </a:solidFill>
            </a:endParaRPr>
          </a:p>
        </p:txBody>
      </p:sp>
      <p:sp>
        <p:nvSpPr>
          <p:cNvPr id="6" name="Rounded Rectangle 5"/>
          <p:cNvSpPr/>
          <p:nvPr/>
        </p:nvSpPr>
        <p:spPr>
          <a:xfrm>
            <a:off x="3678724" y="672448"/>
            <a:ext cx="1584177" cy="2416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Pemeliharaan</a:t>
            </a:r>
            <a:r>
              <a:rPr lang="en-US" sz="1400" dirty="0">
                <a:solidFill>
                  <a:schemeClr val="bg1"/>
                </a:solidFill>
              </a:rPr>
              <a:t> </a:t>
            </a:r>
            <a:r>
              <a:rPr lang="en-US" sz="1400" dirty="0" err="1">
                <a:solidFill>
                  <a:schemeClr val="bg1"/>
                </a:solidFill>
              </a:rPr>
              <a:t>peralatan</a:t>
            </a:r>
            <a:r>
              <a:rPr lang="en-US" sz="1400" dirty="0">
                <a:solidFill>
                  <a:schemeClr val="bg1"/>
                </a:solidFill>
              </a:rPr>
              <a:t> dan </a:t>
            </a:r>
            <a:r>
              <a:rPr lang="en-US" sz="1400" dirty="0" err="1">
                <a:solidFill>
                  <a:schemeClr val="bg1"/>
                </a:solidFill>
              </a:rPr>
              <a:t>mesin</a:t>
            </a:r>
            <a:r>
              <a:rPr lang="en-US" sz="1400" dirty="0">
                <a:solidFill>
                  <a:schemeClr val="bg1"/>
                </a:solidFill>
              </a:rPr>
              <a:t> </a:t>
            </a:r>
            <a:r>
              <a:rPr lang="en-US" sz="1400" dirty="0" err="1">
                <a:solidFill>
                  <a:schemeClr val="bg1"/>
                </a:solidFill>
              </a:rPr>
              <a:t>lainnya</a:t>
            </a:r>
            <a:endParaRPr lang="id-ID" sz="1400" dirty="0">
              <a:solidFill>
                <a:schemeClr val="bg1"/>
              </a:solidFill>
            </a:endParaRPr>
          </a:p>
        </p:txBody>
      </p:sp>
      <p:sp>
        <p:nvSpPr>
          <p:cNvPr id="7" name="Rounded Rectangle 6"/>
          <p:cNvSpPr/>
          <p:nvPr/>
        </p:nvSpPr>
        <p:spPr>
          <a:xfrm>
            <a:off x="4647398" y="3820623"/>
            <a:ext cx="1740710" cy="20786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Peningkatan</a:t>
            </a:r>
            <a:r>
              <a:rPr lang="en-US" sz="1400" dirty="0">
                <a:solidFill>
                  <a:schemeClr val="bg1"/>
                </a:solidFill>
              </a:rPr>
              <a:t> </a:t>
            </a:r>
            <a:r>
              <a:rPr lang="en-US" sz="1400" dirty="0" err="1">
                <a:solidFill>
                  <a:schemeClr val="bg1"/>
                </a:solidFill>
              </a:rPr>
              <a:t>Efektifitas</a:t>
            </a:r>
            <a:r>
              <a:rPr lang="en-US" sz="1400" dirty="0">
                <a:solidFill>
                  <a:schemeClr val="bg1"/>
                </a:solidFill>
              </a:rPr>
              <a:t> </a:t>
            </a:r>
            <a:r>
              <a:rPr lang="en-US" sz="1400" dirty="0" err="1">
                <a:solidFill>
                  <a:schemeClr val="bg1"/>
                </a:solidFill>
              </a:rPr>
              <a:t>Kegiatan</a:t>
            </a:r>
            <a:r>
              <a:rPr lang="en-US" sz="1400" dirty="0">
                <a:solidFill>
                  <a:schemeClr val="bg1"/>
                </a:solidFill>
              </a:rPr>
              <a:t> </a:t>
            </a:r>
            <a:r>
              <a:rPr lang="en-US" sz="1400" dirty="0" err="1">
                <a:solidFill>
                  <a:schemeClr val="bg1"/>
                </a:solidFill>
              </a:rPr>
              <a:t>Pemberdayaan</a:t>
            </a:r>
            <a:r>
              <a:rPr lang="en-US" sz="1400" dirty="0">
                <a:solidFill>
                  <a:schemeClr val="bg1"/>
                </a:solidFill>
              </a:rPr>
              <a:t> Masyarakat di Wilayah </a:t>
            </a:r>
            <a:r>
              <a:rPr lang="en-US" sz="1400" dirty="0" err="1">
                <a:solidFill>
                  <a:schemeClr val="bg1"/>
                </a:solidFill>
              </a:rPr>
              <a:t>Kecamatan</a:t>
            </a:r>
            <a:endParaRPr lang="id-ID" sz="1400" dirty="0">
              <a:solidFill>
                <a:schemeClr val="bg1"/>
              </a:solidFill>
            </a:endParaRPr>
          </a:p>
        </p:txBody>
      </p:sp>
      <p:sp>
        <p:nvSpPr>
          <p:cNvPr id="9" name="Rounded Rectangle 8"/>
          <p:cNvSpPr/>
          <p:nvPr/>
        </p:nvSpPr>
        <p:spPr>
          <a:xfrm>
            <a:off x="247905" y="3730357"/>
            <a:ext cx="1766530" cy="2078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dirty="0">
              <a:solidFill>
                <a:schemeClr val="bg1"/>
              </a:solidFill>
            </a:endParaRPr>
          </a:p>
          <a:p>
            <a:pPr algn="ctr"/>
            <a:r>
              <a:rPr lang="en-US" sz="1400" dirty="0" err="1">
                <a:solidFill>
                  <a:schemeClr val="bg1"/>
                </a:solidFill>
              </a:rPr>
              <a:t>Pelaksanaan</a:t>
            </a:r>
            <a:r>
              <a:rPr lang="en-US" sz="1400" dirty="0">
                <a:solidFill>
                  <a:schemeClr val="bg1"/>
                </a:solidFill>
              </a:rPr>
              <a:t> </a:t>
            </a:r>
            <a:r>
              <a:rPr lang="en-US" sz="1400" dirty="0" err="1">
                <a:solidFill>
                  <a:schemeClr val="bg1"/>
                </a:solidFill>
              </a:rPr>
              <a:t>urusan</a:t>
            </a:r>
            <a:r>
              <a:rPr lang="en-US" sz="1400" dirty="0">
                <a:solidFill>
                  <a:schemeClr val="bg1"/>
                </a:solidFill>
              </a:rPr>
              <a:t> </a:t>
            </a:r>
            <a:r>
              <a:rPr lang="en-US" sz="1400" dirty="0" err="1">
                <a:solidFill>
                  <a:schemeClr val="bg1"/>
                </a:solidFill>
              </a:rPr>
              <a:t>pemerintahan</a:t>
            </a:r>
            <a:r>
              <a:rPr lang="en-US" sz="1400" dirty="0">
                <a:solidFill>
                  <a:schemeClr val="bg1"/>
                </a:solidFill>
              </a:rPr>
              <a:t> </a:t>
            </a:r>
            <a:r>
              <a:rPr lang="en-US" sz="1400" dirty="0" err="1">
                <a:solidFill>
                  <a:schemeClr val="bg1"/>
                </a:solidFill>
              </a:rPr>
              <a:t>terkait</a:t>
            </a:r>
            <a:r>
              <a:rPr lang="en-US" sz="1400" dirty="0">
                <a:solidFill>
                  <a:schemeClr val="bg1"/>
                </a:solidFill>
              </a:rPr>
              <a:t> </a:t>
            </a:r>
            <a:r>
              <a:rPr lang="en-US" sz="1400" dirty="0" err="1">
                <a:solidFill>
                  <a:schemeClr val="bg1"/>
                </a:solidFill>
              </a:rPr>
              <a:t>dengan</a:t>
            </a:r>
            <a:r>
              <a:rPr lang="en-US" sz="1400" dirty="0">
                <a:solidFill>
                  <a:schemeClr val="bg1"/>
                </a:solidFill>
              </a:rPr>
              <a:t> </a:t>
            </a:r>
            <a:r>
              <a:rPr lang="en-US" sz="1400" dirty="0" err="1">
                <a:solidFill>
                  <a:schemeClr val="bg1"/>
                </a:solidFill>
              </a:rPr>
              <a:t>kewenangan</a:t>
            </a:r>
            <a:r>
              <a:rPr lang="en-US" sz="1400" dirty="0">
                <a:solidFill>
                  <a:schemeClr val="bg1"/>
                </a:solidFill>
              </a:rPr>
              <a:t> lain yang </a:t>
            </a:r>
            <a:r>
              <a:rPr lang="en-US" sz="1400" dirty="0" err="1">
                <a:solidFill>
                  <a:schemeClr val="bg1"/>
                </a:solidFill>
              </a:rPr>
              <a:t>dilimpahkan</a:t>
            </a:r>
            <a:endParaRPr lang="id-ID" sz="1400" dirty="0">
              <a:solidFill>
                <a:schemeClr val="bg1"/>
              </a:solidFill>
            </a:endParaRPr>
          </a:p>
          <a:p>
            <a:pPr algn="ctr"/>
            <a:endParaRPr lang="id-ID" sz="1400" dirty="0">
              <a:solidFill>
                <a:schemeClr val="bg1"/>
              </a:solidFill>
            </a:endParaRPr>
          </a:p>
        </p:txBody>
      </p:sp>
      <p:sp>
        <p:nvSpPr>
          <p:cNvPr id="11" name="Rounded Rectangle 10"/>
          <p:cNvSpPr/>
          <p:nvPr/>
        </p:nvSpPr>
        <p:spPr>
          <a:xfrm>
            <a:off x="2273180" y="3694949"/>
            <a:ext cx="1766529" cy="23300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Peningkatan</a:t>
            </a:r>
            <a:r>
              <a:rPr lang="en-US" sz="1400" dirty="0">
                <a:solidFill>
                  <a:schemeClr val="bg1"/>
                </a:solidFill>
              </a:rPr>
              <a:t> </a:t>
            </a:r>
            <a:r>
              <a:rPr lang="en-US" sz="1400" dirty="0" err="1">
                <a:solidFill>
                  <a:schemeClr val="bg1"/>
                </a:solidFill>
              </a:rPr>
              <a:t>partisipasi</a:t>
            </a:r>
            <a:r>
              <a:rPr lang="en-US" sz="1400" dirty="0">
                <a:solidFill>
                  <a:schemeClr val="bg1"/>
                </a:solidFill>
              </a:rPr>
              <a:t> </a:t>
            </a:r>
            <a:r>
              <a:rPr lang="en-US" sz="1400" dirty="0" err="1">
                <a:solidFill>
                  <a:schemeClr val="bg1"/>
                </a:solidFill>
              </a:rPr>
              <a:t>masyarakat</a:t>
            </a:r>
            <a:r>
              <a:rPr lang="en-US" sz="1400" dirty="0">
                <a:solidFill>
                  <a:schemeClr val="bg1"/>
                </a:solidFill>
              </a:rPr>
              <a:t> </a:t>
            </a:r>
            <a:r>
              <a:rPr lang="en-US" sz="1400" dirty="0" err="1">
                <a:solidFill>
                  <a:schemeClr val="bg1"/>
                </a:solidFill>
              </a:rPr>
              <a:t>dalam</a:t>
            </a:r>
            <a:r>
              <a:rPr lang="en-US" sz="1400" dirty="0">
                <a:solidFill>
                  <a:schemeClr val="bg1"/>
                </a:solidFill>
              </a:rPr>
              <a:t> forum </a:t>
            </a:r>
            <a:r>
              <a:rPr lang="en-US" sz="1400" dirty="0" err="1">
                <a:solidFill>
                  <a:schemeClr val="bg1"/>
                </a:solidFill>
              </a:rPr>
              <a:t>musyawarah</a:t>
            </a:r>
            <a:r>
              <a:rPr lang="en-US" sz="1400" dirty="0">
                <a:solidFill>
                  <a:schemeClr val="bg1"/>
                </a:solidFill>
              </a:rPr>
              <a:t> </a:t>
            </a:r>
            <a:r>
              <a:rPr lang="en-US" sz="1400" dirty="0" err="1">
                <a:solidFill>
                  <a:schemeClr val="bg1"/>
                </a:solidFill>
              </a:rPr>
              <a:t>perencanaan</a:t>
            </a:r>
            <a:r>
              <a:rPr lang="en-US" sz="1400" dirty="0">
                <a:solidFill>
                  <a:schemeClr val="bg1"/>
                </a:solidFill>
              </a:rPr>
              <a:t> </a:t>
            </a:r>
            <a:r>
              <a:rPr lang="en-US" sz="1400" dirty="0" err="1">
                <a:solidFill>
                  <a:schemeClr val="bg1"/>
                </a:solidFill>
              </a:rPr>
              <a:t>pembangunan</a:t>
            </a:r>
            <a:r>
              <a:rPr lang="en-US" sz="1400" dirty="0">
                <a:solidFill>
                  <a:schemeClr val="bg1"/>
                </a:solidFill>
              </a:rPr>
              <a:t> di </a:t>
            </a:r>
            <a:r>
              <a:rPr lang="en-US" sz="1400" dirty="0" err="1">
                <a:solidFill>
                  <a:schemeClr val="bg1"/>
                </a:solidFill>
              </a:rPr>
              <a:t>Desa</a:t>
            </a:r>
            <a:endParaRPr lang="id-ID" sz="1400" dirty="0">
              <a:solidFill>
                <a:schemeClr val="tx1"/>
              </a:solidFill>
            </a:endParaRPr>
          </a:p>
          <a:p>
            <a:pPr algn="ctr"/>
            <a:endParaRPr lang="id-ID" sz="1400" dirty="0">
              <a:solidFill>
                <a:schemeClr val="bg1"/>
              </a:solidFill>
            </a:endParaRPr>
          </a:p>
        </p:txBody>
      </p:sp>
      <p:sp>
        <p:nvSpPr>
          <p:cNvPr id="12" name="Rounded Rectangle 11"/>
          <p:cNvSpPr/>
          <p:nvPr/>
        </p:nvSpPr>
        <p:spPr>
          <a:xfrm>
            <a:off x="5385900" y="716023"/>
            <a:ext cx="1668533" cy="23730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Pemeliharaan</a:t>
            </a:r>
            <a:r>
              <a:rPr lang="en-US" sz="1400" dirty="0">
                <a:solidFill>
                  <a:schemeClr val="bg1"/>
                </a:solidFill>
              </a:rPr>
              <a:t>/</a:t>
            </a:r>
            <a:r>
              <a:rPr lang="en-US" sz="1400" dirty="0" err="1">
                <a:solidFill>
                  <a:schemeClr val="bg1"/>
                </a:solidFill>
              </a:rPr>
              <a:t>rehabilitasi</a:t>
            </a:r>
            <a:r>
              <a:rPr lang="en-US" sz="1400" dirty="0">
                <a:solidFill>
                  <a:schemeClr val="bg1"/>
                </a:solidFill>
              </a:rPr>
              <a:t> Gedung </a:t>
            </a:r>
            <a:r>
              <a:rPr lang="en-US" sz="1400" dirty="0" err="1">
                <a:solidFill>
                  <a:schemeClr val="bg1"/>
                </a:solidFill>
              </a:rPr>
              <a:t>kantor</a:t>
            </a:r>
            <a:r>
              <a:rPr lang="en-US" sz="1400" dirty="0">
                <a:solidFill>
                  <a:schemeClr val="bg1"/>
                </a:solidFill>
              </a:rPr>
              <a:t> dan </a:t>
            </a:r>
            <a:r>
              <a:rPr lang="en-US" sz="1400" dirty="0" err="1">
                <a:solidFill>
                  <a:schemeClr val="bg1"/>
                </a:solidFill>
              </a:rPr>
              <a:t>bangunan</a:t>
            </a:r>
            <a:r>
              <a:rPr lang="en-US" sz="1400" dirty="0">
                <a:solidFill>
                  <a:schemeClr val="bg1"/>
                </a:solidFill>
              </a:rPr>
              <a:t> </a:t>
            </a:r>
            <a:r>
              <a:rPr lang="en-US" sz="1400" dirty="0" err="1">
                <a:solidFill>
                  <a:schemeClr val="bg1"/>
                </a:solidFill>
              </a:rPr>
              <a:t>lainnya</a:t>
            </a:r>
            <a:r>
              <a:rPr lang="id-ID" sz="1400" dirty="0">
                <a:solidFill>
                  <a:schemeClr val="tx1"/>
                </a:solidFill>
              </a:rPr>
              <a:t>	</a:t>
            </a:r>
          </a:p>
          <a:p>
            <a:pPr algn="ctr"/>
            <a:endParaRPr lang="id-ID" sz="1400" dirty="0">
              <a:solidFill>
                <a:schemeClr val="bg1"/>
              </a:solidFill>
            </a:endParaRPr>
          </a:p>
        </p:txBody>
      </p:sp>
      <p:sp>
        <p:nvSpPr>
          <p:cNvPr id="13" name="Rounded Rectangle 12"/>
          <p:cNvSpPr/>
          <p:nvPr/>
        </p:nvSpPr>
        <p:spPr>
          <a:xfrm>
            <a:off x="7177432" y="747865"/>
            <a:ext cx="1859064" cy="23202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Peningkatan</a:t>
            </a:r>
            <a:r>
              <a:rPr lang="en-US" sz="1400" dirty="0">
                <a:solidFill>
                  <a:schemeClr val="bg1"/>
                </a:solidFill>
              </a:rPr>
              <a:t> </a:t>
            </a:r>
            <a:r>
              <a:rPr lang="en-US" sz="1400" dirty="0" err="1">
                <a:solidFill>
                  <a:schemeClr val="bg1"/>
                </a:solidFill>
              </a:rPr>
              <a:t>efektifitas</a:t>
            </a:r>
            <a:r>
              <a:rPr lang="en-US" sz="1400" dirty="0">
                <a:solidFill>
                  <a:schemeClr val="bg1"/>
                </a:solidFill>
              </a:rPr>
              <a:t> </a:t>
            </a:r>
            <a:r>
              <a:rPr lang="en-US" sz="1400" dirty="0" err="1">
                <a:solidFill>
                  <a:schemeClr val="bg1"/>
                </a:solidFill>
              </a:rPr>
              <a:t>kegiatan</a:t>
            </a:r>
            <a:r>
              <a:rPr lang="en-US" sz="1400" dirty="0">
                <a:solidFill>
                  <a:schemeClr val="bg1"/>
                </a:solidFill>
              </a:rPr>
              <a:t> </a:t>
            </a:r>
            <a:r>
              <a:rPr lang="en-US" sz="1400" dirty="0" err="1">
                <a:solidFill>
                  <a:schemeClr val="bg1"/>
                </a:solidFill>
              </a:rPr>
              <a:t>pemberdayaan</a:t>
            </a:r>
            <a:r>
              <a:rPr lang="en-US" sz="1400" dirty="0">
                <a:solidFill>
                  <a:schemeClr val="bg1"/>
                </a:solidFill>
              </a:rPr>
              <a:t> </a:t>
            </a:r>
            <a:r>
              <a:rPr lang="en-US" sz="1400" dirty="0" err="1">
                <a:solidFill>
                  <a:schemeClr val="bg1"/>
                </a:solidFill>
              </a:rPr>
              <a:t>masyarakat</a:t>
            </a:r>
            <a:r>
              <a:rPr lang="en-US" sz="1400" dirty="0">
                <a:solidFill>
                  <a:schemeClr val="bg1"/>
                </a:solidFill>
              </a:rPr>
              <a:t> di Wilayah </a:t>
            </a:r>
            <a:r>
              <a:rPr lang="en-US" sz="1400" dirty="0" err="1">
                <a:solidFill>
                  <a:schemeClr val="bg1"/>
                </a:solidFill>
              </a:rPr>
              <a:t>Kecamatan</a:t>
            </a:r>
            <a:endParaRPr lang="id-ID" sz="1400" dirty="0">
              <a:solidFill>
                <a:schemeClr val="bg1"/>
              </a:solidFill>
            </a:endParaRPr>
          </a:p>
        </p:txBody>
      </p:sp>
      <p:sp>
        <p:nvSpPr>
          <p:cNvPr id="17" name="Rounded Rectangle 16"/>
          <p:cNvSpPr/>
          <p:nvPr/>
        </p:nvSpPr>
        <p:spPr>
          <a:xfrm>
            <a:off x="7055905" y="3771674"/>
            <a:ext cx="1584176" cy="22533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Sinergitas</a:t>
            </a:r>
            <a:r>
              <a:rPr lang="en-US" sz="1400" dirty="0">
                <a:solidFill>
                  <a:schemeClr val="bg1"/>
                </a:solidFill>
              </a:rPr>
              <a:t> </a:t>
            </a:r>
            <a:r>
              <a:rPr lang="en-US" sz="1400" dirty="0" err="1">
                <a:solidFill>
                  <a:schemeClr val="bg1"/>
                </a:solidFill>
              </a:rPr>
              <a:t>dengan</a:t>
            </a:r>
            <a:r>
              <a:rPr lang="en-US" sz="1400" dirty="0">
                <a:solidFill>
                  <a:schemeClr val="bg1"/>
                </a:solidFill>
              </a:rPr>
              <a:t> </a:t>
            </a:r>
            <a:r>
              <a:rPr lang="en-US" sz="1400" dirty="0" err="1">
                <a:solidFill>
                  <a:schemeClr val="bg1"/>
                </a:solidFill>
              </a:rPr>
              <a:t>kepolisian</a:t>
            </a:r>
            <a:r>
              <a:rPr lang="en-US" sz="1400" dirty="0">
                <a:solidFill>
                  <a:schemeClr val="bg1"/>
                </a:solidFill>
              </a:rPr>
              <a:t> Negara </a:t>
            </a:r>
            <a:r>
              <a:rPr lang="en-US" sz="1400" dirty="0" err="1">
                <a:solidFill>
                  <a:schemeClr val="bg1"/>
                </a:solidFill>
              </a:rPr>
              <a:t>Republik</a:t>
            </a:r>
            <a:r>
              <a:rPr lang="en-US" sz="1400" dirty="0">
                <a:solidFill>
                  <a:schemeClr val="bg1"/>
                </a:solidFill>
              </a:rPr>
              <a:t> Indonesia dan </a:t>
            </a:r>
            <a:r>
              <a:rPr lang="en-US" sz="1400" dirty="0" err="1">
                <a:solidFill>
                  <a:schemeClr val="bg1"/>
                </a:solidFill>
              </a:rPr>
              <a:t>Instansi</a:t>
            </a:r>
            <a:r>
              <a:rPr lang="en-US" sz="1400" dirty="0">
                <a:solidFill>
                  <a:schemeClr val="bg1"/>
                </a:solidFill>
              </a:rPr>
              <a:t> vertical di wilayah </a:t>
            </a:r>
            <a:r>
              <a:rPr lang="en-US" sz="1400" dirty="0" err="1">
                <a:solidFill>
                  <a:schemeClr val="bg1"/>
                </a:solidFill>
              </a:rPr>
              <a:t>Kecamatan</a:t>
            </a:r>
            <a:endParaRPr lang="id-ID" sz="1400" dirty="0">
              <a:solidFill>
                <a:schemeClr val="bg1"/>
              </a:solidFill>
            </a:endParaRPr>
          </a:p>
        </p:txBody>
      </p:sp>
    </p:spTree>
    <p:extLst>
      <p:ext uri="{BB962C8B-B14F-4D97-AF65-F5344CB8AC3E}">
        <p14:creationId xmlns:p14="http://schemas.microsoft.com/office/powerpoint/2010/main" val="2276776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23B9F39-F73F-8B0A-F37E-917D36051A69}"/>
              </a:ext>
            </a:extLst>
          </p:cNvPr>
          <p:cNvSpPr/>
          <p:nvPr/>
        </p:nvSpPr>
        <p:spPr>
          <a:xfrm>
            <a:off x="251520" y="332656"/>
            <a:ext cx="2160240"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Pembinaan</a:t>
            </a:r>
            <a:r>
              <a:rPr lang="en-US" sz="1400" dirty="0">
                <a:solidFill>
                  <a:schemeClr val="bg1"/>
                </a:solidFill>
              </a:rPr>
              <a:t> </a:t>
            </a:r>
            <a:r>
              <a:rPr lang="en-US" sz="1400" dirty="0" err="1">
                <a:solidFill>
                  <a:schemeClr val="bg1"/>
                </a:solidFill>
              </a:rPr>
              <a:t>wawasan</a:t>
            </a:r>
            <a:r>
              <a:rPr lang="en-US" sz="1400" dirty="0">
                <a:solidFill>
                  <a:schemeClr val="bg1"/>
                </a:solidFill>
              </a:rPr>
              <a:t> </a:t>
            </a:r>
            <a:r>
              <a:rPr lang="en-US" sz="1400" dirty="0" err="1">
                <a:solidFill>
                  <a:schemeClr val="bg1"/>
                </a:solidFill>
              </a:rPr>
              <a:t>kebangsaan</a:t>
            </a:r>
            <a:r>
              <a:rPr lang="en-US" sz="1400" dirty="0">
                <a:solidFill>
                  <a:schemeClr val="bg1"/>
                </a:solidFill>
              </a:rPr>
              <a:t> dan </a:t>
            </a:r>
            <a:r>
              <a:rPr lang="en-US" sz="1400" dirty="0" err="1">
                <a:solidFill>
                  <a:schemeClr val="bg1"/>
                </a:solidFill>
              </a:rPr>
              <a:t>ketahanan</a:t>
            </a:r>
            <a:r>
              <a:rPr lang="en-US" sz="1400" dirty="0">
                <a:solidFill>
                  <a:schemeClr val="bg1"/>
                </a:solidFill>
              </a:rPr>
              <a:t> </a:t>
            </a:r>
            <a:r>
              <a:rPr lang="en-US" sz="1400" dirty="0" err="1">
                <a:solidFill>
                  <a:schemeClr val="bg1"/>
                </a:solidFill>
              </a:rPr>
              <a:t>nasional</a:t>
            </a:r>
            <a:r>
              <a:rPr lang="en-US" sz="1400" dirty="0">
                <a:solidFill>
                  <a:schemeClr val="bg1"/>
                </a:solidFill>
              </a:rPr>
              <a:t> </a:t>
            </a:r>
            <a:r>
              <a:rPr lang="en-US" sz="1400" dirty="0" err="1">
                <a:solidFill>
                  <a:schemeClr val="bg1"/>
                </a:solidFill>
              </a:rPr>
              <a:t>dalam</a:t>
            </a:r>
            <a:r>
              <a:rPr lang="en-US" sz="1400" dirty="0">
                <a:solidFill>
                  <a:schemeClr val="bg1"/>
                </a:solidFill>
              </a:rPr>
              <a:t> </a:t>
            </a:r>
            <a:r>
              <a:rPr lang="en-US" sz="1400" dirty="0" err="1">
                <a:solidFill>
                  <a:schemeClr val="bg1"/>
                </a:solidFill>
              </a:rPr>
              <a:t>rangka</a:t>
            </a:r>
            <a:r>
              <a:rPr lang="en-US" sz="1400" dirty="0">
                <a:solidFill>
                  <a:schemeClr val="bg1"/>
                </a:solidFill>
              </a:rPr>
              <a:t> </a:t>
            </a:r>
            <a:r>
              <a:rPr lang="en-US" sz="1400" dirty="0" err="1">
                <a:solidFill>
                  <a:schemeClr val="bg1"/>
                </a:solidFill>
              </a:rPr>
              <a:t>memantapkan</a:t>
            </a:r>
            <a:r>
              <a:rPr lang="en-US" sz="1400" dirty="0">
                <a:solidFill>
                  <a:schemeClr val="bg1"/>
                </a:solidFill>
              </a:rPr>
              <a:t> </a:t>
            </a:r>
            <a:r>
              <a:rPr lang="en-US" sz="1400" dirty="0" err="1">
                <a:solidFill>
                  <a:schemeClr val="bg1"/>
                </a:solidFill>
              </a:rPr>
              <a:t>pengamalan</a:t>
            </a:r>
            <a:r>
              <a:rPr lang="en-US" sz="1400" dirty="0">
                <a:solidFill>
                  <a:schemeClr val="bg1"/>
                </a:solidFill>
              </a:rPr>
              <a:t> Pancasila </a:t>
            </a:r>
            <a:r>
              <a:rPr lang="en-US" sz="1400" dirty="0" err="1">
                <a:solidFill>
                  <a:schemeClr val="bg1"/>
                </a:solidFill>
              </a:rPr>
              <a:t>pelaksanaan</a:t>
            </a:r>
            <a:r>
              <a:rPr lang="en-US" sz="1400" dirty="0">
                <a:solidFill>
                  <a:schemeClr val="bg1"/>
                </a:solidFill>
              </a:rPr>
              <a:t> </a:t>
            </a:r>
            <a:r>
              <a:rPr lang="en-US" sz="1400" dirty="0" err="1">
                <a:solidFill>
                  <a:schemeClr val="bg1"/>
                </a:solidFill>
              </a:rPr>
              <a:t>undang-undang</a:t>
            </a:r>
            <a:r>
              <a:rPr lang="en-US" sz="1400" dirty="0">
                <a:solidFill>
                  <a:schemeClr val="bg1"/>
                </a:solidFill>
              </a:rPr>
              <a:t> </a:t>
            </a:r>
            <a:r>
              <a:rPr lang="en-US" sz="1400" dirty="0" err="1">
                <a:solidFill>
                  <a:schemeClr val="bg1"/>
                </a:solidFill>
              </a:rPr>
              <a:t>dasar</a:t>
            </a:r>
            <a:r>
              <a:rPr lang="en-US" sz="1400" dirty="0">
                <a:solidFill>
                  <a:schemeClr val="bg1"/>
                </a:solidFill>
              </a:rPr>
              <a:t> Negara </a:t>
            </a:r>
            <a:r>
              <a:rPr lang="en-US" sz="1400" dirty="0" err="1">
                <a:solidFill>
                  <a:schemeClr val="bg1"/>
                </a:solidFill>
              </a:rPr>
              <a:t>Republik</a:t>
            </a:r>
            <a:r>
              <a:rPr lang="en-US" sz="1400" dirty="0">
                <a:solidFill>
                  <a:schemeClr val="bg1"/>
                </a:solidFill>
              </a:rPr>
              <a:t> Indonesia</a:t>
            </a:r>
            <a:endParaRPr lang="id-ID" sz="1400" dirty="0">
              <a:solidFill>
                <a:schemeClr val="bg1"/>
              </a:solidFill>
            </a:endParaRPr>
          </a:p>
          <a:p>
            <a:pPr algn="ctr"/>
            <a:endParaRPr lang="en-ID" dirty="0"/>
          </a:p>
        </p:txBody>
      </p:sp>
      <p:sp>
        <p:nvSpPr>
          <p:cNvPr id="7" name="Rectangle: Rounded Corners 6">
            <a:extLst>
              <a:ext uri="{FF2B5EF4-FFF2-40B4-BE49-F238E27FC236}">
                <a16:creationId xmlns:a16="http://schemas.microsoft.com/office/drawing/2014/main" id="{AE0D8C85-7C3A-D4B1-01A6-70D4AD209EC0}"/>
              </a:ext>
            </a:extLst>
          </p:cNvPr>
          <p:cNvSpPr/>
          <p:nvPr/>
        </p:nvSpPr>
        <p:spPr>
          <a:xfrm>
            <a:off x="3131840" y="332656"/>
            <a:ext cx="2016224" cy="3312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bg1"/>
                </a:solidFill>
              </a:rPr>
              <a:t>Fasilitasi</a:t>
            </a:r>
            <a:r>
              <a:rPr lang="en-US" dirty="0">
                <a:solidFill>
                  <a:schemeClr val="bg1"/>
                </a:solidFill>
              </a:rPr>
              <a:t> </a:t>
            </a:r>
            <a:r>
              <a:rPr lang="en-US" dirty="0" err="1">
                <a:solidFill>
                  <a:schemeClr val="bg1"/>
                </a:solidFill>
              </a:rPr>
              <a:t>Administrasi</a:t>
            </a:r>
            <a:r>
              <a:rPr lang="en-US" dirty="0">
                <a:solidFill>
                  <a:schemeClr val="bg1"/>
                </a:solidFill>
              </a:rPr>
              <a:t> Tata </a:t>
            </a:r>
            <a:r>
              <a:rPr lang="en-US" dirty="0" err="1">
                <a:solidFill>
                  <a:schemeClr val="bg1"/>
                </a:solidFill>
              </a:rPr>
              <a:t>Pemerintahan</a:t>
            </a:r>
            <a:r>
              <a:rPr lang="en-US" dirty="0">
                <a:solidFill>
                  <a:schemeClr val="bg1"/>
                </a:solidFill>
              </a:rPr>
              <a:t> </a:t>
            </a:r>
            <a:r>
              <a:rPr lang="en-US" dirty="0" err="1">
                <a:solidFill>
                  <a:schemeClr val="bg1"/>
                </a:solidFill>
              </a:rPr>
              <a:t>Desa</a:t>
            </a:r>
            <a:endParaRPr lang="id-ID" dirty="0">
              <a:solidFill>
                <a:schemeClr val="bg1"/>
              </a:solidFill>
            </a:endParaRPr>
          </a:p>
          <a:p>
            <a:pPr algn="ctr"/>
            <a:endParaRPr lang="en-ID" dirty="0"/>
          </a:p>
        </p:txBody>
      </p:sp>
      <p:sp>
        <p:nvSpPr>
          <p:cNvPr id="8" name="Rectangle: Rounded Corners 7">
            <a:extLst>
              <a:ext uri="{FF2B5EF4-FFF2-40B4-BE49-F238E27FC236}">
                <a16:creationId xmlns:a16="http://schemas.microsoft.com/office/drawing/2014/main" id="{5CC23323-977B-4324-1B6D-F675073AD236}"/>
              </a:ext>
            </a:extLst>
          </p:cNvPr>
          <p:cNvSpPr/>
          <p:nvPr/>
        </p:nvSpPr>
        <p:spPr>
          <a:xfrm>
            <a:off x="5691704" y="332656"/>
            <a:ext cx="1850504"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solidFill>
                  <a:schemeClr val="bg1"/>
                </a:solidFill>
              </a:rPr>
              <a:t>Fasilitasi</a:t>
            </a:r>
            <a:r>
              <a:rPr lang="en-US" sz="1400" dirty="0">
                <a:solidFill>
                  <a:schemeClr val="bg1"/>
                </a:solidFill>
              </a:rPr>
              <a:t> </a:t>
            </a:r>
            <a:r>
              <a:rPr lang="en-US" sz="1400" dirty="0" err="1">
                <a:solidFill>
                  <a:schemeClr val="bg1"/>
                </a:solidFill>
              </a:rPr>
              <a:t>Pengelolaan</a:t>
            </a:r>
            <a:r>
              <a:rPr lang="en-US" sz="1400" dirty="0">
                <a:solidFill>
                  <a:schemeClr val="bg1"/>
                </a:solidFill>
              </a:rPr>
              <a:t> </a:t>
            </a:r>
            <a:r>
              <a:rPr lang="en-US" sz="1400" dirty="0" err="1">
                <a:solidFill>
                  <a:schemeClr val="bg1"/>
                </a:solidFill>
              </a:rPr>
              <a:t>Keuangan</a:t>
            </a:r>
            <a:r>
              <a:rPr lang="en-US" sz="1400" dirty="0">
                <a:solidFill>
                  <a:schemeClr val="bg1"/>
                </a:solidFill>
              </a:rPr>
              <a:t> </a:t>
            </a:r>
            <a:r>
              <a:rPr lang="en-US" sz="1400" dirty="0" err="1">
                <a:solidFill>
                  <a:schemeClr val="bg1"/>
                </a:solidFill>
              </a:rPr>
              <a:t>Desa</a:t>
            </a:r>
            <a:r>
              <a:rPr lang="en-US" sz="1400" dirty="0">
                <a:solidFill>
                  <a:schemeClr val="bg1"/>
                </a:solidFill>
              </a:rPr>
              <a:t> dan </a:t>
            </a:r>
            <a:r>
              <a:rPr lang="en-US" sz="1400" dirty="0" err="1">
                <a:solidFill>
                  <a:schemeClr val="bg1"/>
                </a:solidFill>
              </a:rPr>
              <a:t>Pendayagunaan</a:t>
            </a:r>
            <a:r>
              <a:rPr lang="en-US" sz="1400" dirty="0">
                <a:solidFill>
                  <a:schemeClr val="bg1"/>
                </a:solidFill>
              </a:rPr>
              <a:t> </a:t>
            </a:r>
            <a:r>
              <a:rPr lang="en-US" sz="1400" dirty="0" err="1">
                <a:solidFill>
                  <a:schemeClr val="bg1"/>
                </a:solidFill>
              </a:rPr>
              <a:t>Aset</a:t>
            </a:r>
            <a:r>
              <a:rPr lang="en-US" sz="1400" dirty="0">
                <a:solidFill>
                  <a:schemeClr val="bg1"/>
                </a:solidFill>
              </a:rPr>
              <a:t> </a:t>
            </a:r>
            <a:r>
              <a:rPr lang="en-US" sz="1400" dirty="0" err="1">
                <a:solidFill>
                  <a:schemeClr val="bg1"/>
                </a:solidFill>
              </a:rPr>
              <a:t>Desa</a:t>
            </a:r>
            <a:endParaRPr lang="en-ID" sz="1400" dirty="0">
              <a:solidFill>
                <a:schemeClr val="bg1"/>
              </a:solidFill>
            </a:endParaRPr>
          </a:p>
        </p:txBody>
      </p:sp>
      <p:sp>
        <p:nvSpPr>
          <p:cNvPr id="9" name="Rectangle: Rounded Corners 8">
            <a:extLst>
              <a:ext uri="{FF2B5EF4-FFF2-40B4-BE49-F238E27FC236}">
                <a16:creationId xmlns:a16="http://schemas.microsoft.com/office/drawing/2014/main" id="{C0F548FE-0EA7-0A51-9795-D7B41F574D14}"/>
              </a:ext>
            </a:extLst>
          </p:cNvPr>
          <p:cNvSpPr/>
          <p:nvPr/>
        </p:nvSpPr>
        <p:spPr>
          <a:xfrm>
            <a:off x="1455128" y="4101768"/>
            <a:ext cx="1728192" cy="2088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bg1"/>
                </a:solidFill>
              </a:rPr>
              <a:t>Fasilitasi</a:t>
            </a:r>
            <a:r>
              <a:rPr lang="en-US" sz="1600" dirty="0">
                <a:solidFill>
                  <a:schemeClr val="bg1"/>
                </a:solidFill>
              </a:rPr>
              <a:t> </a:t>
            </a:r>
            <a:r>
              <a:rPr lang="en-US" sz="1600" dirty="0" err="1">
                <a:solidFill>
                  <a:schemeClr val="bg1"/>
                </a:solidFill>
              </a:rPr>
              <a:t>Pelaksanaan</a:t>
            </a:r>
            <a:r>
              <a:rPr lang="en-US" sz="1600" dirty="0">
                <a:solidFill>
                  <a:schemeClr val="bg1"/>
                </a:solidFill>
              </a:rPr>
              <a:t> </a:t>
            </a:r>
            <a:r>
              <a:rPr lang="en-US" sz="1600" dirty="0" err="1">
                <a:solidFill>
                  <a:schemeClr val="bg1"/>
                </a:solidFill>
              </a:rPr>
              <a:t>Tugas</a:t>
            </a:r>
            <a:r>
              <a:rPr lang="en-US" sz="1600" dirty="0">
                <a:solidFill>
                  <a:schemeClr val="bg1"/>
                </a:solidFill>
              </a:rPr>
              <a:t> </a:t>
            </a:r>
            <a:r>
              <a:rPr lang="en-US" sz="1600" dirty="0" err="1">
                <a:solidFill>
                  <a:schemeClr val="bg1"/>
                </a:solidFill>
              </a:rPr>
              <a:t>Kepala</a:t>
            </a:r>
            <a:r>
              <a:rPr lang="en-US" sz="1600" dirty="0">
                <a:solidFill>
                  <a:schemeClr val="bg1"/>
                </a:solidFill>
              </a:rPr>
              <a:t> </a:t>
            </a:r>
            <a:r>
              <a:rPr lang="en-US" sz="1600" dirty="0" err="1">
                <a:solidFill>
                  <a:schemeClr val="bg1"/>
                </a:solidFill>
              </a:rPr>
              <a:t>Desa</a:t>
            </a:r>
            <a:r>
              <a:rPr lang="en-US" sz="1600" dirty="0">
                <a:solidFill>
                  <a:schemeClr val="bg1"/>
                </a:solidFill>
              </a:rPr>
              <a:t> dan </a:t>
            </a:r>
            <a:r>
              <a:rPr lang="en-US" sz="1600" dirty="0" err="1">
                <a:solidFill>
                  <a:schemeClr val="bg1"/>
                </a:solidFill>
              </a:rPr>
              <a:t>Perangkat</a:t>
            </a:r>
            <a:r>
              <a:rPr lang="en-US" sz="1600" dirty="0">
                <a:solidFill>
                  <a:schemeClr val="bg1"/>
                </a:solidFill>
              </a:rPr>
              <a:t> </a:t>
            </a:r>
            <a:r>
              <a:rPr lang="en-US" sz="1600" dirty="0" err="1">
                <a:solidFill>
                  <a:schemeClr val="bg1"/>
                </a:solidFill>
              </a:rPr>
              <a:t>Desa</a:t>
            </a:r>
            <a:endParaRPr lang="en-ID" sz="1600" dirty="0">
              <a:solidFill>
                <a:schemeClr val="bg1"/>
              </a:solidFill>
            </a:endParaRPr>
          </a:p>
        </p:txBody>
      </p:sp>
      <p:sp>
        <p:nvSpPr>
          <p:cNvPr id="10" name="Rectangle: Rounded Corners 9">
            <a:extLst>
              <a:ext uri="{FF2B5EF4-FFF2-40B4-BE49-F238E27FC236}">
                <a16:creationId xmlns:a16="http://schemas.microsoft.com/office/drawing/2014/main" id="{940AEC87-EB88-AE66-3663-C1F255DA36F4}"/>
              </a:ext>
            </a:extLst>
          </p:cNvPr>
          <p:cNvSpPr/>
          <p:nvPr/>
        </p:nvSpPr>
        <p:spPr>
          <a:xfrm>
            <a:off x="4427984" y="4091136"/>
            <a:ext cx="1893912" cy="2088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bg1"/>
                </a:solidFill>
              </a:rPr>
              <a:t>Fasilitasi</a:t>
            </a:r>
            <a:r>
              <a:rPr lang="en-US" sz="1600" dirty="0">
                <a:solidFill>
                  <a:schemeClr val="bg1"/>
                </a:solidFill>
              </a:rPr>
              <a:t> </a:t>
            </a:r>
            <a:r>
              <a:rPr lang="en-US" sz="1600" dirty="0" err="1">
                <a:solidFill>
                  <a:schemeClr val="bg1"/>
                </a:solidFill>
              </a:rPr>
              <a:t>Pelaksanaan</a:t>
            </a:r>
            <a:r>
              <a:rPr lang="en-US" sz="1600" dirty="0">
                <a:solidFill>
                  <a:schemeClr val="bg1"/>
                </a:solidFill>
              </a:rPr>
              <a:t> </a:t>
            </a:r>
            <a:r>
              <a:rPr lang="en-US" sz="1600" dirty="0" err="1">
                <a:solidFill>
                  <a:schemeClr val="bg1"/>
                </a:solidFill>
              </a:rPr>
              <a:t>Pemilihan</a:t>
            </a:r>
            <a:r>
              <a:rPr lang="en-US" sz="1600" dirty="0">
                <a:solidFill>
                  <a:schemeClr val="bg1"/>
                </a:solidFill>
              </a:rPr>
              <a:t> </a:t>
            </a:r>
            <a:r>
              <a:rPr lang="en-US" sz="1600" dirty="0" err="1">
                <a:solidFill>
                  <a:schemeClr val="bg1"/>
                </a:solidFill>
              </a:rPr>
              <a:t>Kepala</a:t>
            </a:r>
            <a:r>
              <a:rPr lang="en-US" sz="1600" dirty="0">
                <a:solidFill>
                  <a:schemeClr val="bg1"/>
                </a:solidFill>
              </a:rPr>
              <a:t> </a:t>
            </a:r>
            <a:r>
              <a:rPr lang="en-US" sz="1600" dirty="0" err="1">
                <a:solidFill>
                  <a:schemeClr val="bg1"/>
                </a:solidFill>
              </a:rPr>
              <a:t>Desa</a:t>
            </a:r>
            <a:endParaRPr lang="en-ID" sz="1600" dirty="0">
              <a:solidFill>
                <a:schemeClr val="bg1"/>
              </a:solidFill>
            </a:endParaRPr>
          </a:p>
        </p:txBody>
      </p:sp>
    </p:spTree>
    <p:extLst>
      <p:ext uri="{BB962C8B-B14F-4D97-AF65-F5344CB8AC3E}">
        <p14:creationId xmlns:p14="http://schemas.microsoft.com/office/powerpoint/2010/main" val="1259679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100731"/>
            <a:ext cx="8153400" cy="864096"/>
          </a:xfrm>
        </p:spPr>
        <p:txBody>
          <a:bodyPr>
            <a:noAutofit/>
          </a:bodyPr>
          <a:lstStyle/>
          <a:p>
            <a:pPr algn="ctr"/>
            <a:r>
              <a:rPr lang="id-ID" sz="2800" b="1" dirty="0">
                <a:solidFill>
                  <a:schemeClr val="bg2"/>
                </a:solidFill>
              </a:rPr>
              <a:t>P</a:t>
            </a:r>
            <a:r>
              <a:rPr lang="en-US" sz="2800" b="1" dirty="0">
                <a:solidFill>
                  <a:schemeClr val="bg2"/>
                </a:solidFill>
              </a:rPr>
              <a:t>ERJANJIAN KINERJA (PK) TAHUN 2023</a:t>
            </a:r>
            <a:br>
              <a:rPr lang="en-US" sz="2800" b="1" dirty="0">
                <a:solidFill>
                  <a:schemeClr val="bg2"/>
                </a:solidFill>
              </a:rPr>
            </a:br>
            <a:r>
              <a:rPr lang="id-ID" sz="2800" b="1" dirty="0">
                <a:solidFill>
                  <a:schemeClr val="bg2"/>
                </a:solidFill>
              </a:rPr>
              <a:t>SEKRETARIS KECAMATAN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1624868"/>
              </p:ext>
            </p:extLst>
          </p:nvPr>
        </p:nvGraphicFramePr>
        <p:xfrm>
          <a:off x="269776" y="1268760"/>
          <a:ext cx="8604448" cy="3898049"/>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2123728">
                  <a:extLst>
                    <a:ext uri="{9D8B030D-6E8A-4147-A177-3AD203B41FA5}">
                      <a16:colId xmlns:a16="http://schemas.microsoft.com/office/drawing/2014/main" val="20002"/>
                    </a:ext>
                  </a:extLst>
                </a:gridCol>
              </a:tblGrid>
              <a:tr h="522144">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337858">
                <a:tc>
                  <a:txBody>
                    <a:bodyPr/>
                    <a:lstStyle/>
                    <a:p>
                      <a:pPr algn="l" fontAlgn="ctr"/>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Nilai </a:t>
                      </a:r>
                      <a:r>
                        <a:rPr lang="en-ID" sz="1400" b="0" i="0" u="none" strike="noStrike" dirty="0" err="1">
                          <a:solidFill>
                            <a:srgbClr val="000000"/>
                          </a:solidFill>
                          <a:effectLst/>
                          <a:latin typeface="+mn-lt"/>
                        </a:rPr>
                        <a:t>Sakip</a:t>
                      </a:r>
                      <a:r>
                        <a:rPr lang="en-ID" sz="1400" b="0" i="0" u="none" strike="noStrike" dirty="0">
                          <a:solidFill>
                            <a:srgbClr val="000000"/>
                          </a:solidFill>
                          <a:effectLst/>
                          <a:latin typeface="+mn-lt"/>
                        </a:rPr>
                        <a:t> OPD</a:t>
                      </a:r>
                    </a:p>
                  </a:txBody>
                  <a:tcPr marL="9525" marR="9525" marT="9525" marB="0" anchor="ctr"/>
                </a:tc>
                <a:tc>
                  <a:txBody>
                    <a:bodyPr/>
                    <a:lstStyle/>
                    <a:p>
                      <a:r>
                        <a:rPr lang="id-ID" sz="1600" dirty="0"/>
                        <a:t>Nilai </a:t>
                      </a:r>
                      <a:r>
                        <a:rPr lang="en-US" sz="1600" dirty="0"/>
                        <a:t>SAKIP OPD</a:t>
                      </a:r>
                      <a:endParaRPr lang="id-ID" sz="1600" dirty="0"/>
                    </a:p>
                  </a:txBody>
                  <a:tcPr/>
                </a:tc>
                <a:tc>
                  <a:txBody>
                    <a:bodyPr/>
                    <a:lstStyle/>
                    <a:p>
                      <a:pPr algn="ctr"/>
                      <a:r>
                        <a:rPr lang="en-US" sz="1600" dirty="0"/>
                        <a:t>70</a:t>
                      </a:r>
                      <a:endParaRPr lang="id-ID" sz="1600" dirty="0"/>
                    </a:p>
                  </a:txBody>
                  <a:tcPr/>
                </a:tc>
                <a:extLst>
                  <a:ext uri="{0D108BD9-81ED-4DB2-BD59-A6C34878D82A}">
                    <a16:rowId xmlns:a16="http://schemas.microsoft.com/office/drawing/2014/main" val="10001"/>
                  </a:ext>
                </a:extLst>
              </a:tr>
              <a:tr h="583573">
                <a:tc>
                  <a:txBody>
                    <a:bodyPr/>
                    <a:lstStyle/>
                    <a:p>
                      <a:pPr algn="l" fontAlgn="ctr"/>
                      <a:endParaRPr lang="en-ID" sz="1150" b="0" i="0" u="none" strike="noStrike" dirty="0">
                        <a:solidFill>
                          <a:srgbClr val="000000"/>
                        </a:solidFill>
                        <a:effectLst/>
                        <a:latin typeface="Bookman Old Style" panose="02050604050505020204" pitchFamily="18" charset="0"/>
                      </a:endParaRPr>
                    </a:p>
                  </a:txBody>
                  <a:tcPr marL="9525" marR="9525" marT="9525" marB="0" anchor="ctr"/>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2"/>
                  </a:ext>
                </a:extLst>
              </a:tr>
              <a:tr h="337858">
                <a:tc>
                  <a:txBody>
                    <a:bodyPr/>
                    <a:lstStyle/>
                    <a:p>
                      <a:pPr algn="l" fontAlgn="ctr"/>
                      <a:endParaRPr lang="en-ID" sz="1150" b="0" i="0" u="none" strike="noStrike" dirty="0">
                        <a:solidFill>
                          <a:srgbClr val="000000"/>
                        </a:solidFill>
                        <a:effectLst/>
                        <a:latin typeface="Bookman Old Style" panose="02050604050505020204" pitchFamily="18" charset="0"/>
                      </a:endParaRPr>
                    </a:p>
                  </a:txBody>
                  <a:tcPr marL="9525" marR="9525" marT="9525" marB="0" anchor="ctr"/>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551521">
                <a:tc>
                  <a:txBody>
                    <a:bodyPr/>
                    <a:lstStyle/>
                    <a:p>
                      <a:pPr algn="ctr"/>
                      <a:r>
                        <a:rPr lang="id-ID" sz="1600" b="1" dirty="0"/>
                        <a:t>Program</a:t>
                      </a:r>
                    </a:p>
                  </a:txBody>
                  <a:tcPr/>
                </a:tc>
                <a:tc>
                  <a:txBody>
                    <a:bodyPr/>
                    <a:lstStyle/>
                    <a:p>
                      <a:pPr algn="ctr"/>
                      <a:r>
                        <a:rPr lang="id-ID" sz="1600" b="1" dirty="0"/>
                        <a:t>Anggaran</a:t>
                      </a:r>
                    </a:p>
                  </a:txBody>
                  <a:tcPr/>
                </a:tc>
                <a:tc>
                  <a:txBody>
                    <a:bodyPr/>
                    <a:lstStyle/>
                    <a:p>
                      <a:pPr algn="ctr"/>
                      <a:r>
                        <a:rPr lang="id-ID" sz="1600" b="1" dirty="0"/>
                        <a:t>Ket</a:t>
                      </a:r>
                    </a:p>
                  </a:txBody>
                  <a:tcPr/>
                </a:tc>
                <a:extLst>
                  <a:ext uri="{0D108BD9-81ED-4DB2-BD59-A6C34878D82A}">
                    <a16:rowId xmlns:a16="http://schemas.microsoft.com/office/drawing/2014/main" val="10004"/>
                  </a:ext>
                </a:extLst>
              </a:tr>
              <a:tr h="551521">
                <a:tc rowSpan="2">
                  <a:txBody>
                    <a:bodyPr/>
                    <a:lstStyle/>
                    <a:p>
                      <a:r>
                        <a:rPr lang="id-ID" sz="1600" dirty="0"/>
                        <a:t>Program</a:t>
                      </a:r>
                      <a:r>
                        <a:rPr lang="en-US" sz="1600" dirty="0"/>
                        <a:t> </a:t>
                      </a:r>
                      <a:r>
                        <a:rPr lang="en-US" sz="1600" dirty="0" err="1"/>
                        <a:t>Penunjang</a:t>
                      </a:r>
                      <a:r>
                        <a:rPr lang="en-US" sz="1600" dirty="0"/>
                        <a:t> </a:t>
                      </a:r>
                      <a:r>
                        <a:rPr lang="en-US" sz="1600" dirty="0" err="1"/>
                        <a:t>Urusan</a:t>
                      </a:r>
                      <a:r>
                        <a:rPr lang="en-US" sz="1600" dirty="0"/>
                        <a:t> </a:t>
                      </a:r>
                      <a:r>
                        <a:rPr lang="en-US" sz="1600" dirty="0" err="1"/>
                        <a:t>Pemerintahan</a:t>
                      </a:r>
                      <a:r>
                        <a:rPr lang="en-US" sz="1600" dirty="0"/>
                        <a:t> Daerah/Kota</a:t>
                      </a:r>
                      <a:endParaRPr lang="id-ID" sz="1600" dirty="0"/>
                    </a:p>
                  </a:txBody>
                  <a:tcPr/>
                </a:tc>
                <a:tc>
                  <a:txBody>
                    <a:bodyPr/>
                    <a:lstStyle/>
                    <a:p>
                      <a:pPr algn="ctr" fontAlgn="t"/>
                      <a:r>
                        <a:rPr lang="en-ID" sz="1600" b="1" i="0" u="none" strike="noStrike" dirty="0">
                          <a:solidFill>
                            <a:srgbClr val="000000"/>
                          </a:solidFill>
                          <a:effectLst/>
                          <a:latin typeface="+mn-lt"/>
                        </a:rPr>
                        <a:t>        2.802.911.500 </a:t>
                      </a:r>
                    </a:p>
                  </a:txBody>
                  <a:tcPr marL="9525" marR="9525" marT="9525" marB="0"/>
                </a:tc>
                <a:tc>
                  <a:txBody>
                    <a:bodyPr/>
                    <a:lstStyle/>
                    <a:p>
                      <a:pPr algn="ctr"/>
                      <a:r>
                        <a:rPr lang="id-ID" sz="1600" dirty="0"/>
                        <a:t>APBD</a:t>
                      </a:r>
                    </a:p>
                  </a:txBody>
                  <a:tcPr/>
                </a:tc>
                <a:extLst>
                  <a:ext uri="{0D108BD9-81ED-4DB2-BD59-A6C34878D82A}">
                    <a16:rowId xmlns:a16="http://schemas.microsoft.com/office/drawing/2014/main" val="10005"/>
                  </a:ext>
                </a:extLst>
              </a:tr>
              <a:tr h="337858">
                <a:tc vMerge="1">
                  <a:txBody>
                    <a:bodyPr/>
                    <a:lstStyle/>
                    <a:p>
                      <a:endParaRPr lang="id-ID" sz="1600" dirty="0"/>
                    </a:p>
                  </a:txBody>
                  <a:tcPr/>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6"/>
                  </a:ext>
                </a:extLst>
              </a:tr>
              <a:tr h="337858">
                <a:tc>
                  <a:txBody>
                    <a:bodyPr/>
                    <a:lstStyle/>
                    <a:p>
                      <a:endParaRPr lang="id-ID" sz="1600" dirty="0"/>
                    </a:p>
                  </a:txBody>
                  <a:tcPr/>
                </a:tc>
                <a:tc>
                  <a:txBody>
                    <a:bodyPr/>
                    <a:lstStyle/>
                    <a:p>
                      <a:pPr algn="r"/>
                      <a:endParaRPr lang="id-ID" sz="1600" dirty="0"/>
                    </a:p>
                  </a:txBody>
                  <a:tcPr/>
                </a:tc>
                <a:tc>
                  <a:txBody>
                    <a:bodyPr/>
                    <a:lstStyle/>
                    <a:p>
                      <a:pPr algn="ctr"/>
                      <a:endParaRPr lang="id-ID" sz="1600" dirty="0"/>
                    </a:p>
                  </a:txBody>
                  <a:tcPr/>
                </a:tc>
                <a:extLst>
                  <a:ext uri="{0D108BD9-81ED-4DB2-BD59-A6C34878D82A}">
                    <a16:rowId xmlns:a16="http://schemas.microsoft.com/office/drawing/2014/main" val="10007"/>
                  </a:ext>
                </a:extLst>
              </a:tr>
              <a:tr h="337858">
                <a:tc>
                  <a:txBody>
                    <a:bodyPr/>
                    <a:lstStyle/>
                    <a:p>
                      <a:endParaRPr lang="id-ID" sz="1600" dirty="0"/>
                    </a:p>
                  </a:txBody>
                  <a:tcPr/>
                </a:tc>
                <a:tc>
                  <a:txBody>
                    <a:bodyPr/>
                    <a:lstStyle/>
                    <a:p>
                      <a:pPr algn="r"/>
                      <a:endParaRPr lang="id-ID" sz="1600" dirty="0"/>
                    </a:p>
                  </a:txBody>
                  <a:tcPr/>
                </a:tc>
                <a:tc>
                  <a:txBody>
                    <a:bodyPr/>
                    <a:lstStyle/>
                    <a:p>
                      <a:pPr algn="ctr"/>
                      <a:endParaRPr lang="id-ID"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2648" y="116632"/>
            <a:ext cx="8153400" cy="864096"/>
          </a:xfrm>
        </p:spPr>
        <p:txBody>
          <a:bodyPr>
            <a:noAutofit/>
          </a:bodyPr>
          <a:lstStyle/>
          <a:p>
            <a:pPr algn="ctr"/>
            <a:r>
              <a:rPr lang="en-US" sz="2400" b="1" dirty="0">
                <a:solidFill>
                  <a:schemeClr val="bg2"/>
                </a:solidFill>
              </a:rPr>
              <a:t>PERJANJIAN KINERJA (</a:t>
            </a:r>
            <a:r>
              <a:rPr lang="id-ID" sz="2400" b="1" dirty="0">
                <a:solidFill>
                  <a:schemeClr val="bg2"/>
                </a:solidFill>
              </a:rPr>
              <a:t>PK</a:t>
            </a:r>
            <a:r>
              <a:rPr lang="en-US" sz="2400" b="1" dirty="0">
                <a:solidFill>
                  <a:schemeClr val="bg2"/>
                </a:solidFill>
              </a:rPr>
              <a:t>) TAHUN 2023</a:t>
            </a:r>
            <a:br>
              <a:rPr lang="en-US" sz="2400" b="1" dirty="0">
                <a:solidFill>
                  <a:schemeClr val="bg2"/>
                </a:solidFill>
              </a:rPr>
            </a:br>
            <a:r>
              <a:rPr lang="id-ID" sz="2400" b="1" dirty="0">
                <a:solidFill>
                  <a:schemeClr val="bg2"/>
                </a:solidFill>
              </a:rPr>
              <a:t> KASI </a:t>
            </a:r>
            <a:r>
              <a:rPr lang="en-US" sz="2400" b="1" dirty="0">
                <a:solidFill>
                  <a:schemeClr val="bg2"/>
                </a:solidFill>
              </a:rPr>
              <a:t>PEMERINTAHAN DAN PELAYANAN PUBLIK</a:t>
            </a:r>
            <a:endParaRPr lang="id-ID" sz="2400" b="1" dirty="0">
              <a:solidFill>
                <a:schemeClr val="bg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0661173"/>
              </p:ext>
            </p:extLst>
          </p:nvPr>
        </p:nvGraphicFramePr>
        <p:xfrm>
          <a:off x="269776" y="1484784"/>
          <a:ext cx="8604448" cy="4115586"/>
        </p:xfrm>
        <a:graphic>
          <a:graphicData uri="http://schemas.openxmlformats.org/drawingml/2006/table">
            <a:tbl>
              <a:tblPr firstRow="1" bandRow="1">
                <a:tableStyleId>{5C22544A-7EE6-4342-B048-85BDC9FD1C3A}</a:tableStyleId>
              </a:tblPr>
              <a:tblGrid>
                <a:gridCol w="3096344">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2339752">
                  <a:extLst>
                    <a:ext uri="{9D8B030D-6E8A-4147-A177-3AD203B41FA5}">
                      <a16:colId xmlns:a16="http://schemas.microsoft.com/office/drawing/2014/main" val="20002"/>
                    </a:ext>
                  </a:extLst>
                </a:gridCol>
              </a:tblGrid>
              <a:tr h="522144">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337858">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Cakupan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Urusan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Cakupan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Urusan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pPr algn="ctr"/>
                      <a:r>
                        <a:rPr lang="en-US" sz="1600" dirty="0"/>
                        <a:t>100</a:t>
                      </a:r>
                      <a:endParaRPr lang="id-ID" sz="1600" dirty="0"/>
                    </a:p>
                  </a:txBody>
                  <a:tcPr/>
                </a:tc>
                <a:extLst>
                  <a:ext uri="{0D108BD9-81ED-4DB2-BD59-A6C34878D82A}">
                    <a16:rowId xmlns:a16="http://schemas.microsoft.com/office/drawing/2014/main" val="10001"/>
                  </a:ext>
                </a:extLst>
              </a:tr>
              <a:tr h="583573">
                <a:tc>
                  <a:txBody>
                    <a:bodyPr/>
                    <a:lstStyle/>
                    <a:p>
                      <a:pPr algn="l" fontAlgn="t"/>
                      <a:endParaRPr lang="en-ID" sz="1150" b="0" i="0" u="none" strike="noStrike" dirty="0">
                        <a:solidFill>
                          <a:srgbClr val="000000"/>
                        </a:solidFill>
                        <a:effectLst/>
                        <a:latin typeface="Bookman Old Style" panose="02050604050505020204" pitchFamily="18" charset="0"/>
                      </a:endParaRPr>
                    </a:p>
                  </a:txBody>
                  <a:tcPr marL="9525" marR="9525" marT="9525" marB="0"/>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2"/>
                  </a:ext>
                </a:extLst>
              </a:tr>
              <a:tr h="337858">
                <a:tc>
                  <a:txBody>
                    <a:bodyPr/>
                    <a:lstStyle/>
                    <a:p>
                      <a:pPr algn="l" fontAlgn="t"/>
                      <a:endParaRPr lang="en-ID" sz="1150" b="0" i="0" u="none" strike="noStrike" dirty="0">
                        <a:solidFill>
                          <a:srgbClr val="000000"/>
                        </a:solidFill>
                        <a:effectLst/>
                        <a:latin typeface="Bookman Old Style" panose="02050604050505020204" pitchFamily="18" charset="0"/>
                      </a:endParaRPr>
                    </a:p>
                  </a:txBody>
                  <a:tcPr marL="9525" marR="9525" marT="9525" marB="0"/>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337858">
                <a:tc>
                  <a:txBody>
                    <a:bodyPr/>
                    <a:lstStyle/>
                    <a:p>
                      <a:pPr algn="ctr"/>
                      <a:r>
                        <a:rPr lang="en-US" sz="1600" b="1" dirty="0"/>
                        <a:t>Program</a:t>
                      </a:r>
                      <a:endParaRPr lang="id-ID" sz="1600" b="1" dirty="0"/>
                    </a:p>
                  </a:txBody>
                  <a:tcPr/>
                </a:tc>
                <a:tc>
                  <a:txBody>
                    <a:bodyPr/>
                    <a:lstStyle/>
                    <a:p>
                      <a:pPr algn="ctr"/>
                      <a:r>
                        <a:rPr lang="en-US" sz="1600" b="1" dirty="0" err="1"/>
                        <a:t>Anggaran</a:t>
                      </a:r>
                      <a:endParaRPr lang="id-ID" sz="1600" b="1" dirty="0"/>
                    </a:p>
                  </a:txBody>
                  <a:tcPr/>
                </a:tc>
                <a:tc>
                  <a:txBody>
                    <a:bodyPr/>
                    <a:lstStyle/>
                    <a:p>
                      <a:pPr algn="ctr"/>
                      <a:r>
                        <a:rPr lang="en-US" sz="1600" b="1" dirty="0" err="1"/>
                        <a:t>Ket</a:t>
                      </a:r>
                      <a:r>
                        <a:rPr lang="en-US" sz="1600" b="1" dirty="0"/>
                        <a:t>.</a:t>
                      </a:r>
                      <a:endParaRPr lang="id-ID" sz="1600" b="1" dirty="0"/>
                    </a:p>
                  </a:txBody>
                  <a:tcPr/>
                </a:tc>
                <a:extLst>
                  <a:ext uri="{0D108BD9-81ED-4DB2-BD59-A6C34878D82A}">
                    <a16:rowId xmlns:a16="http://schemas.microsoft.com/office/drawing/2014/main" val="10004"/>
                  </a:ext>
                </a:extLst>
              </a:tr>
              <a:tr h="337858">
                <a:tc>
                  <a:txBody>
                    <a:bodyPr/>
                    <a:lstStyle/>
                    <a:p>
                      <a:r>
                        <a:rPr lang="en-US" sz="1600" dirty="0"/>
                        <a:t>Program </a:t>
                      </a:r>
                      <a:r>
                        <a:rPr lang="en-US" sz="1600" dirty="0" err="1"/>
                        <a:t>Penyelenggaraan</a:t>
                      </a:r>
                      <a:r>
                        <a:rPr lang="en-US" sz="1600" dirty="0"/>
                        <a:t> </a:t>
                      </a:r>
                      <a:r>
                        <a:rPr lang="en-US" sz="1600" dirty="0" err="1"/>
                        <a:t>Pemerintahan</a:t>
                      </a:r>
                      <a:r>
                        <a:rPr lang="en-US" sz="1600" dirty="0"/>
                        <a:t> dan </a:t>
                      </a:r>
                      <a:r>
                        <a:rPr lang="en-US" sz="1600" dirty="0" err="1"/>
                        <a:t>Pelayanan</a:t>
                      </a:r>
                      <a:r>
                        <a:rPr lang="en-US" sz="1600" dirty="0"/>
                        <a:t> Publik</a:t>
                      </a:r>
                      <a:endParaRPr lang="id-ID" sz="1600" dirty="0"/>
                    </a:p>
                  </a:txBody>
                  <a:tcPr/>
                </a:tc>
                <a:tc>
                  <a:txBody>
                    <a:bodyPr/>
                    <a:lstStyle/>
                    <a:p>
                      <a:pPr algn="l" fontAlgn="ctr"/>
                      <a:r>
                        <a:rPr lang="en-ID" sz="1600" b="1" i="0" u="none" strike="noStrike" dirty="0">
                          <a:solidFill>
                            <a:srgbClr val="000000"/>
                          </a:solidFill>
                          <a:effectLst/>
                          <a:latin typeface="+mn-lt"/>
                        </a:rPr>
                        <a:t>               30.800.000</a:t>
                      </a:r>
                    </a:p>
                  </a:txBody>
                  <a:tcPr marL="9525" marR="9525" marT="9525" marB="0" anchor="ctr"/>
                </a:tc>
                <a:tc>
                  <a:txBody>
                    <a:bodyPr/>
                    <a:lstStyle/>
                    <a:p>
                      <a:pPr algn="ctr"/>
                      <a:r>
                        <a:rPr lang="en-US" sz="1600" dirty="0"/>
                        <a:t>APBD</a:t>
                      </a:r>
                      <a:endParaRPr lang="id-ID" sz="1600" dirty="0"/>
                    </a:p>
                  </a:txBody>
                  <a:tcPr/>
                </a:tc>
                <a:extLst>
                  <a:ext uri="{0D108BD9-81ED-4DB2-BD59-A6C34878D82A}">
                    <a16:rowId xmlns:a16="http://schemas.microsoft.com/office/drawing/2014/main" val="10005"/>
                  </a:ext>
                </a:extLst>
              </a:tr>
              <a:tr h="337858">
                <a:tc>
                  <a:txBody>
                    <a:bodyPr/>
                    <a:lstStyle/>
                    <a:p>
                      <a:endParaRPr lang="id-ID" sz="1600" dirty="0"/>
                    </a:p>
                  </a:txBody>
                  <a:tcPr/>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6"/>
                  </a:ext>
                </a:extLst>
              </a:tr>
              <a:tr h="523730">
                <a:tc>
                  <a:txBody>
                    <a:bodyPr/>
                    <a:lstStyle/>
                    <a:p>
                      <a:endParaRPr lang="id-ID" sz="1600" dirty="0"/>
                    </a:p>
                  </a:txBody>
                  <a:tcPr/>
                </a:tc>
                <a:tc>
                  <a:txBody>
                    <a:bodyPr/>
                    <a:lstStyle/>
                    <a:p>
                      <a:pPr algn="r"/>
                      <a:endParaRPr lang="id-ID" sz="1600" dirty="0"/>
                    </a:p>
                  </a:txBody>
                  <a:tcPr/>
                </a:tc>
                <a:tc>
                  <a:txBody>
                    <a:bodyPr/>
                    <a:lstStyle/>
                    <a:p>
                      <a:pPr algn="ctr"/>
                      <a:endParaRPr lang="id-ID"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84710" y="452718"/>
            <a:ext cx="8119738" cy="1400530"/>
          </a:xfrm>
        </p:spPr>
        <p:txBody>
          <a:bodyPr>
            <a:noAutofit/>
          </a:bodyPr>
          <a:lstStyle/>
          <a:p>
            <a:pPr algn="ctr"/>
            <a:r>
              <a:rPr lang="en-US" sz="2400" b="1" dirty="0">
                <a:solidFill>
                  <a:schemeClr val="bg2"/>
                </a:solidFill>
              </a:rPr>
              <a:t>PERJANJIAN KINERJA (</a:t>
            </a:r>
            <a:r>
              <a:rPr lang="id-ID" sz="2400" b="1" dirty="0">
                <a:solidFill>
                  <a:schemeClr val="bg2"/>
                </a:solidFill>
              </a:rPr>
              <a:t>PK</a:t>
            </a:r>
            <a:r>
              <a:rPr lang="en-US" sz="2400" b="1" dirty="0">
                <a:solidFill>
                  <a:schemeClr val="bg2"/>
                </a:solidFill>
              </a:rPr>
              <a:t>) TAHUN 2023</a:t>
            </a:r>
            <a:br>
              <a:rPr lang="en-US" sz="2400" b="1" dirty="0">
                <a:solidFill>
                  <a:schemeClr val="bg2"/>
                </a:solidFill>
              </a:rPr>
            </a:br>
            <a:r>
              <a:rPr lang="id-ID" sz="2400" b="1" dirty="0">
                <a:solidFill>
                  <a:schemeClr val="bg2"/>
                </a:solidFill>
              </a:rPr>
              <a:t> KASI </a:t>
            </a:r>
            <a:r>
              <a:rPr lang="en-US" sz="2400" b="1" dirty="0">
                <a:solidFill>
                  <a:schemeClr val="bg2"/>
                </a:solidFill>
              </a:rPr>
              <a:t>PEMBERDAYAAN MASYARAKAT DESA</a:t>
            </a:r>
            <a:endParaRPr lang="id-ID" sz="2400" b="1" dirty="0">
              <a:solidFill>
                <a:schemeClr val="bg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9629744"/>
              </p:ext>
            </p:extLst>
          </p:nvPr>
        </p:nvGraphicFramePr>
        <p:xfrm>
          <a:off x="269776" y="1700808"/>
          <a:ext cx="8604448" cy="4186295"/>
        </p:xfrm>
        <a:graphic>
          <a:graphicData uri="http://schemas.openxmlformats.org/drawingml/2006/table">
            <a:tbl>
              <a:tblPr firstRow="1" bandRow="1">
                <a:tableStyleId>{5C22544A-7EE6-4342-B048-85BDC9FD1C3A}</a:tableStyleId>
              </a:tblPr>
              <a:tblGrid>
                <a:gridCol w="3384376">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2123728">
                  <a:extLst>
                    <a:ext uri="{9D8B030D-6E8A-4147-A177-3AD203B41FA5}">
                      <a16:colId xmlns:a16="http://schemas.microsoft.com/office/drawing/2014/main" val="20002"/>
                    </a:ext>
                  </a:extLst>
                </a:gridCol>
              </a:tblGrid>
              <a:tr h="507353">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956045">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Penunjang</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Kesejahteraan</a:t>
                      </a:r>
                      <a:r>
                        <a:rPr lang="en-ID" sz="1400" b="0" i="0" u="none" strike="noStrike" dirty="0">
                          <a:solidFill>
                            <a:srgbClr val="000000"/>
                          </a:solidFill>
                          <a:effectLst/>
                          <a:latin typeface="+mn-lt"/>
                        </a:rPr>
                        <a:t> Masyarakat yang </a:t>
                      </a:r>
                      <a:r>
                        <a:rPr lang="en-ID" sz="1400" b="0" i="0" u="none" strike="noStrike" dirty="0" err="1">
                          <a:solidFill>
                            <a:srgbClr val="000000"/>
                          </a:solidFill>
                          <a:effectLst/>
                          <a:latin typeface="+mn-lt"/>
                        </a:rPr>
                        <a:t>ditangani</a:t>
                      </a:r>
                      <a:endParaRPr lang="en-ID" sz="1400" b="0" i="0" u="none" strike="noStrike" dirty="0">
                        <a:solidFill>
                          <a:srgbClr val="000000"/>
                        </a:solidFill>
                        <a:effectLst/>
                        <a:latin typeface="+mn-lt"/>
                      </a:endParaRPr>
                    </a:p>
                  </a:txBody>
                  <a:tcPr marL="9525" marR="9525" marT="9525" marB="0"/>
                </a:tc>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Penunjang</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Kesejahteraan</a:t>
                      </a:r>
                      <a:r>
                        <a:rPr lang="en-ID" sz="1400" b="0" i="0" u="none" strike="noStrike" dirty="0">
                          <a:solidFill>
                            <a:srgbClr val="000000"/>
                          </a:solidFill>
                          <a:effectLst/>
                          <a:latin typeface="+mn-lt"/>
                        </a:rPr>
                        <a:t> Masyarakat yang </a:t>
                      </a:r>
                      <a:r>
                        <a:rPr lang="en-ID" sz="1400" b="0" i="0" u="none" strike="noStrike" dirty="0" err="1">
                          <a:solidFill>
                            <a:srgbClr val="000000"/>
                          </a:solidFill>
                          <a:effectLst/>
                          <a:latin typeface="+mn-lt"/>
                        </a:rPr>
                        <a:t>ditangani</a:t>
                      </a:r>
                      <a:endParaRPr lang="en-ID" sz="1400" b="0" i="0" u="none" strike="noStrike" dirty="0">
                        <a:solidFill>
                          <a:srgbClr val="000000"/>
                        </a:solidFill>
                        <a:effectLst/>
                        <a:latin typeface="+mn-lt"/>
                      </a:endParaRPr>
                    </a:p>
                  </a:txBody>
                  <a:tcPr marL="9525" marR="9525" marT="9525" marB="0"/>
                </a:tc>
                <a:tc>
                  <a:txBody>
                    <a:bodyPr/>
                    <a:lstStyle/>
                    <a:p>
                      <a:pPr algn="ctr"/>
                      <a:r>
                        <a:rPr lang="en-US" sz="1400" dirty="0"/>
                        <a:t>100</a:t>
                      </a:r>
                      <a:endParaRPr lang="id-ID" sz="1400" dirty="0"/>
                    </a:p>
                  </a:txBody>
                  <a:tcPr/>
                </a:tc>
                <a:extLst>
                  <a:ext uri="{0D108BD9-81ED-4DB2-BD59-A6C34878D82A}">
                    <a16:rowId xmlns:a16="http://schemas.microsoft.com/office/drawing/2014/main" val="10001"/>
                  </a:ext>
                </a:extLst>
              </a:tr>
              <a:tr h="1148220">
                <a:tc>
                  <a:txBody>
                    <a:bodyPr/>
                    <a:lstStyle/>
                    <a:p>
                      <a:endParaRPr lang="id-ID" sz="1400" dirty="0"/>
                    </a:p>
                  </a:txBody>
                  <a:tcPr/>
                </a:tc>
                <a:tc>
                  <a:txBody>
                    <a:bodyPr/>
                    <a:lstStyle/>
                    <a:p>
                      <a:endParaRPr lang="id-ID" sz="1400" dirty="0"/>
                    </a:p>
                  </a:txBody>
                  <a:tcPr/>
                </a:tc>
                <a:tc>
                  <a:txBody>
                    <a:bodyPr/>
                    <a:lstStyle/>
                    <a:p>
                      <a:pPr algn="ctr"/>
                      <a:endParaRPr lang="id-ID" sz="1400" dirty="0"/>
                    </a:p>
                  </a:txBody>
                  <a:tcPr/>
                </a:tc>
                <a:extLst>
                  <a:ext uri="{0D108BD9-81ED-4DB2-BD59-A6C34878D82A}">
                    <a16:rowId xmlns:a16="http://schemas.microsoft.com/office/drawing/2014/main" val="10002"/>
                  </a:ext>
                </a:extLst>
              </a:tr>
              <a:tr h="300471">
                <a:tc>
                  <a:txBody>
                    <a:bodyPr/>
                    <a:lstStyle/>
                    <a:p>
                      <a:r>
                        <a:rPr lang="id-ID" sz="1400" b="1" dirty="0">
                          <a:solidFill>
                            <a:schemeClr val="bg1"/>
                          </a:solidFill>
                        </a:rPr>
                        <a:t>Program</a:t>
                      </a:r>
                    </a:p>
                  </a:txBody>
                  <a:tcPr/>
                </a:tc>
                <a:tc>
                  <a:txBody>
                    <a:bodyPr/>
                    <a:lstStyle/>
                    <a:p>
                      <a:r>
                        <a:rPr lang="id-ID" sz="1400" b="1" dirty="0">
                          <a:solidFill>
                            <a:schemeClr val="bg1"/>
                          </a:solidFill>
                        </a:rPr>
                        <a:t>Anggaran</a:t>
                      </a:r>
                    </a:p>
                  </a:txBody>
                  <a:tcPr/>
                </a:tc>
                <a:tc>
                  <a:txBody>
                    <a:bodyPr/>
                    <a:lstStyle/>
                    <a:p>
                      <a:pPr algn="ctr"/>
                      <a:r>
                        <a:rPr lang="id-ID" sz="1400" b="1" dirty="0">
                          <a:solidFill>
                            <a:schemeClr val="bg1"/>
                          </a:solidFill>
                        </a:rPr>
                        <a:t>Ket</a:t>
                      </a:r>
                    </a:p>
                  </a:txBody>
                  <a:tcPr/>
                </a:tc>
                <a:extLst>
                  <a:ext uri="{0D108BD9-81ED-4DB2-BD59-A6C34878D82A}">
                    <a16:rowId xmlns:a16="http://schemas.microsoft.com/office/drawing/2014/main" val="10003"/>
                  </a:ext>
                </a:extLst>
              </a:tr>
              <a:tr h="9345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t>Pemberdayaan</a:t>
                      </a:r>
                      <a:r>
                        <a:rPr lang="en-US" sz="1400" dirty="0"/>
                        <a:t> Masyarakat </a:t>
                      </a:r>
                      <a:r>
                        <a:rPr lang="en-US" sz="1400" dirty="0" err="1"/>
                        <a:t>Desa</a:t>
                      </a:r>
                      <a:r>
                        <a:rPr lang="en-US" sz="1400" dirty="0"/>
                        <a:t> dan </a:t>
                      </a:r>
                      <a:r>
                        <a:rPr lang="en-US" sz="1400" dirty="0" err="1"/>
                        <a:t>Kelurahan</a:t>
                      </a:r>
                      <a:endParaRPr lang="id-ID" sz="1400" dirty="0"/>
                    </a:p>
                    <a:p>
                      <a:endParaRPr lang="id-ID" sz="1400" dirty="0"/>
                    </a:p>
                  </a:txBody>
                  <a:tcPr/>
                </a:tc>
                <a:tc>
                  <a:txBody>
                    <a:bodyPr/>
                    <a:lstStyle/>
                    <a:p>
                      <a:pPr algn="ctr" fontAlgn="ctr"/>
                      <a:r>
                        <a:rPr lang="en-ID" sz="1400" b="1" i="0" u="none" strike="noStrike" dirty="0">
                          <a:solidFill>
                            <a:srgbClr val="000000"/>
                          </a:solidFill>
                          <a:effectLst/>
                          <a:latin typeface="+mn-lt"/>
                        </a:rPr>
                        <a:t>     95.000.000</a:t>
                      </a:r>
                    </a:p>
                  </a:txBody>
                  <a:tcPr marL="9525" marR="9525" marT="9525" marB="0" anchor="ctr"/>
                </a:tc>
                <a:tc>
                  <a:txBody>
                    <a:bodyPr/>
                    <a:lstStyle/>
                    <a:p>
                      <a:pPr algn="ctr"/>
                      <a:r>
                        <a:rPr lang="id-ID" sz="1400" dirty="0"/>
                        <a:t>APBD</a:t>
                      </a:r>
                    </a:p>
                  </a:txBody>
                  <a:tcPr/>
                </a:tc>
                <a:extLst>
                  <a:ext uri="{0D108BD9-81ED-4DB2-BD59-A6C34878D82A}">
                    <a16:rowId xmlns:a16="http://schemas.microsoft.com/office/drawing/2014/main" val="10004"/>
                  </a:ext>
                </a:extLst>
              </a:tr>
              <a:tr h="0">
                <a:tc>
                  <a:txBody>
                    <a:bodyPr/>
                    <a:lstStyle/>
                    <a:p>
                      <a:endParaRPr lang="id-ID" sz="1600" dirty="0"/>
                    </a:p>
                  </a:txBody>
                  <a:tcPr/>
                </a:tc>
                <a:tc>
                  <a:txBody>
                    <a:bodyPr/>
                    <a:lstStyle/>
                    <a:p>
                      <a:pPr algn="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2568" y="332656"/>
            <a:ext cx="8153400" cy="864096"/>
          </a:xfrm>
        </p:spPr>
        <p:txBody>
          <a:bodyPr>
            <a:noAutofit/>
          </a:bodyPr>
          <a:lstStyle/>
          <a:p>
            <a:pPr algn="ctr"/>
            <a:r>
              <a:rPr lang="en-US" sz="2400" b="1" dirty="0">
                <a:solidFill>
                  <a:schemeClr val="bg2"/>
                </a:solidFill>
              </a:rPr>
              <a:t>PERJANJIAN KINERJA (</a:t>
            </a:r>
            <a:r>
              <a:rPr lang="id-ID" sz="2400" b="1" dirty="0">
                <a:solidFill>
                  <a:schemeClr val="bg2"/>
                </a:solidFill>
              </a:rPr>
              <a:t>PK</a:t>
            </a:r>
            <a:r>
              <a:rPr lang="en-US" sz="2400" b="1" dirty="0">
                <a:solidFill>
                  <a:schemeClr val="bg2"/>
                </a:solidFill>
              </a:rPr>
              <a:t>) TAHUN 2023</a:t>
            </a:r>
            <a:br>
              <a:rPr lang="en-US" sz="2400" b="1" dirty="0">
                <a:solidFill>
                  <a:schemeClr val="bg2"/>
                </a:solidFill>
              </a:rPr>
            </a:br>
            <a:r>
              <a:rPr lang="id-ID" sz="2400" b="1" dirty="0">
                <a:solidFill>
                  <a:schemeClr val="bg2"/>
                </a:solidFill>
              </a:rPr>
              <a:t> KASI TRANTIB KECAMATAN </a:t>
            </a:r>
            <a:r>
              <a:rPr lang="en-US" sz="2400" b="1" dirty="0">
                <a:solidFill>
                  <a:schemeClr val="bg2"/>
                </a:solidFill>
              </a:rPr>
              <a:t>SULANG</a:t>
            </a:r>
            <a:endParaRPr lang="id-ID" sz="2400" b="1" dirty="0">
              <a:solidFill>
                <a:schemeClr val="bg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5517506"/>
              </p:ext>
            </p:extLst>
          </p:nvPr>
        </p:nvGraphicFramePr>
        <p:xfrm>
          <a:off x="251520" y="1685819"/>
          <a:ext cx="8604448" cy="3139728"/>
        </p:xfrm>
        <a:graphic>
          <a:graphicData uri="http://schemas.openxmlformats.org/drawingml/2006/table">
            <a:tbl>
              <a:tblPr firstRow="1" bandRow="1">
                <a:tableStyleId>{5C22544A-7EE6-4342-B048-85BDC9FD1C3A}</a:tableStyleId>
              </a:tblPr>
              <a:tblGrid>
                <a:gridCol w="331236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2051720">
                  <a:extLst>
                    <a:ext uri="{9D8B030D-6E8A-4147-A177-3AD203B41FA5}">
                      <a16:colId xmlns:a16="http://schemas.microsoft.com/office/drawing/2014/main" val="20002"/>
                    </a:ext>
                  </a:extLst>
                </a:gridCol>
              </a:tblGrid>
              <a:tr h="522144">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337858">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Penyelesaian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Permasalahan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Ketentraman</a:t>
                      </a:r>
                      <a:r>
                        <a:rPr lang="en-ID" sz="1400" b="0" i="0" u="none" strike="noStrike" dirty="0">
                          <a:solidFill>
                            <a:srgbClr val="000000"/>
                          </a:solidFill>
                          <a:effectLst/>
                          <a:latin typeface="+mn-lt"/>
                        </a:rPr>
                        <a:t> dan </a:t>
                      </a:r>
                      <a:r>
                        <a:rPr lang="en-ID" sz="1400" b="0" i="0" u="none" strike="noStrike" dirty="0" err="1">
                          <a:solidFill>
                            <a:srgbClr val="000000"/>
                          </a:solidFill>
                          <a:effectLst/>
                          <a:latin typeface="+mn-lt"/>
                        </a:rPr>
                        <a:t>Ketertiban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Penyelesaian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Permasalahan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Ketentraman</a:t>
                      </a:r>
                      <a:r>
                        <a:rPr lang="en-ID" sz="1400" b="0" i="0" u="none" strike="noStrike" dirty="0">
                          <a:solidFill>
                            <a:srgbClr val="000000"/>
                          </a:solidFill>
                          <a:effectLst/>
                          <a:latin typeface="+mn-lt"/>
                        </a:rPr>
                        <a:t> dan </a:t>
                      </a:r>
                      <a:r>
                        <a:rPr lang="en-ID" sz="1400" b="0" i="0" u="none" strike="noStrike" dirty="0" err="1">
                          <a:solidFill>
                            <a:srgbClr val="000000"/>
                          </a:solidFill>
                          <a:effectLst/>
                          <a:latin typeface="+mn-lt"/>
                        </a:rPr>
                        <a:t>Ketertiban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pPr algn="ctr"/>
                      <a:r>
                        <a:rPr lang="en-US" sz="1400" dirty="0"/>
                        <a:t>100</a:t>
                      </a:r>
                      <a:endParaRPr lang="id-ID" sz="1400" dirty="0"/>
                    </a:p>
                  </a:txBody>
                  <a:tcPr/>
                </a:tc>
                <a:extLst>
                  <a:ext uri="{0D108BD9-81ED-4DB2-BD59-A6C34878D82A}">
                    <a16:rowId xmlns:a16="http://schemas.microsoft.com/office/drawing/2014/main" val="10001"/>
                  </a:ext>
                </a:extLst>
              </a:tr>
              <a:tr h="337858">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Urusan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pPr algn="l" fontAlgn="t"/>
                      <a:r>
                        <a:rPr lang="fi-FI" sz="1400" b="0" i="0" u="none" strike="noStrike" dirty="0">
                          <a:solidFill>
                            <a:srgbClr val="000000"/>
                          </a:solidFill>
                          <a:effectLst/>
                          <a:latin typeface="+mn-lt"/>
                        </a:rPr>
                        <a:t>Persentase Penyelenggaraan Urusan Pemerintahan Umum</a:t>
                      </a:r>
                    </a:p>
                  </a:txBody>
                  <a:tcPr marL="9525" marR="9525" marT="9525" marB="0"/>
                </a:tc>
                <a:tc>
                  <a:txBody>
                    <a:bodyPr/>
                    <a:lstStyle/>
                    <a:p>
                      <a:pPr algn="ctr"/>
                      <a:r>
                        <a:rPr lang="en-US" sz="1600" dirty="0"/>
                        <a:t>100</a:t>
                      </a:r>
                      <a:endParaRPr lang="id-ID" sz="1600" dirty="0"/>
                    </a:p>
                  </a:txBody>
                  <a:tcPr/>
                </a:tc>
                <a:extLst>
                  <a:ext uri="{0D108BD9-81ED-4DB2-BD59-A6C34878D82A}">
                    <a16:rowId xmlns:a16="http://schemas.microsoft.com/office/drawing/2014/main" val="10002"/>
                  </a:ext>
                </a:extLst>
              </a:tr>
              <a:tr h="337858">
                <a:tc>
                  <a:txBody>
                    <a:bodyPr/>
                    <a:lstStyle/>
                    <a:p>
                      <a:pPr algn="ctr"/>
                      <a:r>
                        <a:rPr lang="en-US" sz="1600" b="1" dirty="0"/>
                        <a:t>Program</a:t>
                      </a:r>
                      <a:endParaRPr lang="id-ID"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err="1"/>
                        <a:t>Anggaran</a:t>
                      </a:r>
                      <a:endParaRPr lang="id-ID" sz="1600" b="1" dirty="0"/>
                    </a:p>
                  </a:txBody>
                  <a:tcPr/>
                </a:tc>
                <a:tc>
                  <a:txBody>
                    <a:bodyPr/>
                    <a:lstStyle/>
                    <a:p>
                      <a:pPr algn="ctr"/>
                      <a:r>
                        <a:rPr lang="en-US" sz="1600" b="1" dirty="0" err="1"/>
                        <a:t>Ket</a:t>
                      </a:r>
                      <a:r>
                        <a:rPr lang="en-US" sz="1600" b="1" dirty="0"/>
                        <a:t>.</a:t>
                      </a:r>
                      <a:endParaRPr lang="id-ID" sz="1600" b="1" dirty="0"/>
                    </a:p>
                  </a:txBody>
                  <a:tcPr/>
                </a:tc>
                <a:extLst>
                  <a:ext uri="{0D108BD9-81ED-4DB2-BD59-A6C34878D82A}">
                    <a16:rowId xmlns:a16="http://schemas.microsoft.com/office/drawing/2014/main" val="10003"/>
                  </a:ext>
                </a:extLst>
              </a:tr>
              <a:tr h="337858">
                <a:tc>
                  <a:txBody>
                    <a:bodyPr/>
                    <a:lstStyle/>
                    <a:p>
                      <a:r>
                        <a:rPr lang="en-US" sz="1400" dirty="0"/>
                        <a:t>Program </a:t>
                      </a:r>
                      <a:r>
                        <a:rPr lang="en-US" sz="1400" dirty="0" err="1"/>
                        <a:t>Koordinasi</a:t>
                      </a:r>
                      <a:r>
                        <a:rPr lang="en-US" sz="1400" dirty="0"/>
                        <a:t> </a:t>
                      </a:r>
                      <a:r>
                        <a:rPr lang="en-US" sz="1400" dirty="0" err="1"/>
                        <a:t>Ketentraman</a:t>
                      </a:r>
                      <a:r>
                        <a:rPr lang="en-US" sz="1400" dirty="0"/>
                        <a:t> dan </a:t>
                      </a:r>
                      <a:r>
                        <a:rPr lang="en-US" sz="1400" dirty="0" err="1"/>
                        <a:t>Ketertiban</a:t>
                      </a:r>
                      <a:r>
                        <a:rPr lang="en-US" sz="1400" dirty="0"/>
                        <a:t> </a:t>
                      </a:r>
                      <a:r>
                        <a:rPr lang="en-US" sz="1400" dirty="0" err="1"/>
                        <a:t>Umum</a:t>
                      </a:r>
                      <a:endParaRPr lang="id-ID" sz="1400" dirty="0"/>
                    </a:p>
                  </a:txBody>
                  <a:tcPr/>
                </a:tc>
                <a:tc>
                  <a:txBody>
                    <a:bodyPr/>
                    <a:lstStyle/>
                    <a:p>
                      <a:pPr algn="l" fontAlgn="ctr"/>
                      <a:r>
                        <a:rPr lang="en-ID" sz="1400" b="1" i="0" u="none" strike="noStrike" dirty="0">
                          <a:solidFill>
                            <a:srgbClr val="000000"/>
                          </a:solidFill>
                          <a:effectLst/>
                          <a:latin typeface="+mn-lt"/>
                        </a:rPr>
                        <a:t>                       44.625.000</a:t>
                      </a:r>
                    </a:p>
                  </a:txBody>
                  <a:tcPr marL="9525" marR="9525" marT="9525" marB="0" anchor="ctr"/>
                </a:tc>
                <a:tc>
                  <a:txBody>
                    <a:bodyPr/>
                    <a:lstStyle/>
                    <a:p>
                      <a:pPr algn="ctr"/>
                      <a:r>
                        <a:rPr lang="en-US" sz="1400" dirty="0"/>
                        <a:t>APBD</a:t>
                      </a:r>
                      <a:endParaRPr lang="id-ID" sz="1400" dirty="0"/>
                    </a:p>
                  </a:txBody>
                  <a:tcPr/>
                </a:tc>
                <a:extLst>
                  <a:ext uri="{0D108BD9-81ED-4DB2-BD59-A6C34878D82A}">
                    <a16:rowId xmlns:a16="http://schemas.microsoft.com/office/drawing/2014/main" val="10004"/>
                  </a:ext>
                </a:extLst>
              </a:tr>
              <a:tr h="337858">
                <a:tc>
                  <a:txBody>
                    <a:bodyPr/>
                    <a:lstStyle/>
                    <a:p>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r h="337858">
                <a:tc>
                  <a:txBody>
                    <a:bodyPr/>
                    <a:lstStyle/>
                    <a:p>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txBox="1">
            <a:spLocks/>
          </p:cNvSpPr>
          <p:nvPr/>
        </p:nvSpPr>
        <p:spPr>
          <a:xfrm>
            <a:off x="359532" y="793211"/>
            <a:ext cx="8424936" cy="9906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b="1" i="0" u="none" strike="noStrike" kern="1200" cap="none" spc="0" normalizeH="0" baseline="0" noProof="0" dirty="0">
                <a:ln>
                  <a:noFill/>
                </a:ln>
                <a:solidFill>
                  <a:schemeClr val="bg1"/>
                </a:solidFill>
                <a:effectLst/>
                <a:uLnTx/>
                <a:uFillTx/>
                <a:latin typeface="+mj-lt"/>
                <a:ea typeface="+mj-ea"/>
                <a:cs typeface="+mj-cs"/>
              </a:rPr>
              <a:t>INDIKATOR </a:t>
            </a:r>
            <a:r>
              <a:rPr kumimoji="0" lang="en-US" b="1" i="0" u="none" strike="noStrike" kern="1200" cap="none" spc="0" normalizeH="0" baseline="0" noProof="0" dirty="0">
                <a:ln>
                  <a:noFill/>
                </a:ln>
                <a:solidFill>
                  <a:schemeClr val="bg1"/>
                </a:solidFill>
                <a:effectLst/>
                <a:uLnTx/>
                <a:uFillTx/>
                <a:latin typeface="+mj-lt"/>
                <a:ea typeface="+mj-ea"/>
                <a:cs typeface="+mj-cs"/>
              </a:rPr>
              <a:t>SASARAN</a:t>
            </a:r>
            <a:r>
              <a:rPr kumimoji="0" lang="id-ID" b="1" i="0" u="none" strike="noStrike" kern="1200" cap="none" spc="0" normalizeH="0" baseline="0" noProof="0" dirty="0">
                <a:ln>
                  <a:noFill/>
                </a:ln>
                <a:solidFill>
                  <a:schemeClr val="bg1"/>
                </a:solidFill>
                <a:effectLst/>
                <a:uLnTx/>
                <a:uFillTx/>
                <a:latin typeface="+mj-lt"/>
                <a:ea typeface="+mj-ea"/>
                <a:cs typeface="+mj-cs"/>
              </a:rPr>
              <a:t> KECAMATAN </a:t>
            </a:r>
            <a:r>
              <a:rPr kumimoji="0" lang="en-US" b="1" i="0" u="none" strike="noStrike" kern="1200" cap="none" spc="0" normalizeH="0" baseline="0" noProof="0" dirty="0">
                <a:ln>
                  <a:noFill/>
                </a:ln>
                <a:solidFill>
                  <a:schemeClr val="bg1"/>
                </a:solidFill>
                <a:effectLst/>
                <a:uLnTx/>
                <a:uFillTx/>
                <a:latin typeface="+mj-lt"/>
                <a:ea typeface="+mj-ea"/>
                <a:cs typeface="+mj-cs"/>
              </a:rPr>
              <a:t>SULANG</a:t>
            </a:r>
            <a:r>
              <a:rPr kumimoji="0" lang="id-ID" b="1" i="0" u="none" strike="noStrike" kern="1200" cap="none" spc="0" normalizeH="0" baseline="0" noProof="0" dirty="0">
                <a:ln>
                  <a:noFill/>
                </a:ln>
                <a:solidFill>
                  <a:schemeClr val="bg1"/>
                </a:solidFill>
                <a:effectLst/>
                <a:uLnTx/>
                <a:uFillTx/>
                <a:latin typeface="+mj-lt"/>
                <a:ea typeface="+mj-ea"/>
                <a:cs typeface="+mj-cs"/>
              </a:rPr>
              <a:t> KAB. REMBANG </a:t>
            </a:r>
            <a:endParaRPr kumimoji="0" lang="en-US" b="1" i="0" u="none" strike="noStrike" kern="1200" cap="none" spc="0" normalizeH="0" baseline="0" noProof="0" dirty="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2100" b="1" i="0" u="none" strike="noStrike" kern="1200" cap="none" spc="0" normalizeH="0" baseline="0" noProof="0" dirty="0">
                <a:ln>
                  <a:noFill/>
                </a:ln>
                <a:solidFill>
                  <a:schemeClr val="bg1"/>
                </a:solidFill>
                <a:effectLst/>
                <a:uLnTx/>
                <a:uFillTx/>
                <a:latin typeface="+mj-lt"/>
                <a:ea typeface="+mj-ea"/>
                <a:cs typeface="+mj-cs"/>
              </a:rPr>
              <a:t>TAHUN 20</a:t>
            </a:r>
            <a:r>
              <a:rPr kumimoji="0" lang="en-US" sz="2100" b="1" i="0" u="none" strike="noStrike" kern="1200" cap="none" spc="0" normalizeH="0" baseline="0" noProof="0" dirty="0">
                <a:ln>
                  <a:noFill/>
                </a:ln>
                <a:solidFill>
                  <a:schemeClr val="bg1"/>
                </a:solidFill>
                <a:effectLst/>
                <a:uLnTx/>
                <a:uFillTx/>
                <a:latin typeface="+mj-lt"/>
                <a:ea typeface="+mj-ea"/>
                <a:cs typeface="+mj-cs"/>
              </a:rPr>
              <a:t>21</a:t>
            </a:r>
            <a:r>
              <a:rPr kumimoji="0" lang="id-ID" sz="2100" b="1" i="0" u="none" strike="noStrike" kern="1200" cap="none" spc="0" normalizeH="0" baseline="0" noProof="0" dirty="0">
                <a:ln>
                  <a:noFill/>
                </a:ln>
                <a:solidFill>
                  <a:schemeClr val="bg1"/>
                </a:solidFill>
                <a:effectLst/>
                <a:uLnTx/>
                <a:uFillTx/>
                <a:latin typeface="+mj-lt"/>
                <a:ea typeface="+mj-ea"/>
                <a:cs typeface="+mj-cs"/>
              </a:rPr>
              <a:t> – 20</a:t>
            </a:r>
            <a:r>
              <a:rPr kumimoji="0" lang="en-US" sz="2100" b="1" i="0" u="none" strike="noStrike" kern="1200" cap="none" spc="0" normalizeH="0" baseline="0" noProof="0" dirty="0">
                <a:ln>
                  <a:noFill/>
                </a:ln>
                <a:solidFill>
                  <a:schemeClr val="bg1"/>
                </a:solidFill>
                <a:effectLst/>
                <a:uLnTx/>
                <a:uFillTx/>
                <a:latin typeface="+mj-lt"/>
                <a:ea typeface="+mj-ea"/>
                <a:cs typeface="+mj-cs"/>
              </a:rPr>
              <a:t>26</a:t>
            </a:r>
            <a:r>
              <a:rPr kumimoji="0" lang="id-ID" sz="2100" b="1" i="0" u="none" strike="noStrike" kern="1200" cap="none" spc="0" normalizeH="0" baseline="0" noProof="0" dirty="0">
                <a:ln>
                  <a:noFill/>
                </a:ln>
                <a:solidFill>
                  <a:schemeClr val="bg1"/>
                </a:solidFill>
                <a:effectLst/>
                <a:uLnTx/>
                <a:uFillTx/>
                <a:latin typeface="+mj-lt"/>
                <a:ea typeface="+mj-ea"/>
                <a:cs typeface="+mj-cs"/>
              </a:rPr>
              <a:t> </a:t>
            </a:r>
          </a:p>
        </p:txBody>
      </p:sp>
      <p:graphicFrame>
        <p:nvGraphicFramePr>
          <p:cNvPr id="3" name="Content Placeholder 3"/>
          <p:cNvGraphicFramePr>
            <a:graphicFrameLocks/>
          </p:cNvGraphicFramePr>
          <p:nvPr>
            <p:extLst>
              <p:ext uri="{D42A27DB-BD31-4B8C-83A1-F6EECF244321}">
                <p14:modId xmlns:p14="http://schemas.microsoft.com/office/powerpoint/2010/main" val="2480335005"/>
              </p:ext>
            </p:extLst>
          </p:nvPr>
        </p:nvGraphicFramePr>
        <p:xfrm>
          <a:off x="179511" y="2204865"/>
          <a:ext cx="8784977" cy="1971419"/>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800201">
                  <a:extLst>
                    <a:ext uri="{9D8B030D-6E8A-4147-A177-3AD203B41FA5}">
                      <a16:colId xmlns:a16="http://schemas.microsoft.com/office/drawing/2014/main" val="20004"/>
                    </a:ext>
                  </a:extLst>
                </a:gridCol>
              </a:tblGrid>
              <a:tr h="490957">
                <a:tc>
                  <a:txBody>
                    <a:bodyPr/>
                    <a:lstStyle/>
                    <a:p>
                      <a:pPr algn="ctr"/>
                      <a:r>
                        <a:rPr lang="id-ID" sz="1400" dirty="0">
                          <a:solidFill>
                            <a:schemeClr val="bg1"/>
                          </a:solidFill>
                        </a:rPr>
                        <a:t>No.</a:t>
                      </a:r>
                      <a:endParaRPr lang="en-US" sz="1400" dirty="0">
                        <a:solidFill>
                          <a:schemeClr val="bg1"/>
                        </a:solidFill>
                      </a:endParaRPr>
                    </a:p>
                    <a:p>
                      <a:pPr algn="ctr"/>
                      <a:endParaRPr lang="id-ID" sz="1400" dirty="0">
                        <a:solidFill>
                          <a:schemeClr val="bg1"/>
                        </a:solidFill>
                      </a:endParaRPr>
                    </a:p>
                  </a:txBody>
                  <a:tcPr/>
                </a:tc>
                <a:tc>
                  <a:txBody>
                    <a:bodyPr/>
                    <a:lstStyle/>
                    <a:p>
                      <a:pPr algn="ctr"/>
                      <a:r>
                        <a:rPr lang="id-ID" sz="1400" dirty="0">
                          <a:solidFill>
                            <a:schemeClr val="bg1"/>
                          </a:solidFill>
                        </a:rPr>
                        <a:t>Sasaran RPJMD</a:t>
                      </a:r>
                    </a:p>
                  </a:txBody>
                  <a:tcPr/>
                </a:tc>
                <a:tc>
                  <a:txBody>
                    <a:bodyPr/>
                    <a:lstStyle/>
                    <a:p>
                      <a:pPr algn="ctr"/>
                      <a:r>
                        <a:rPr lang="id-ID" sz="1400" dirty="0">
                          <a:solidFill>
                            <a:schemeClr val="bg1"/>
                          </a:solidFill>
                        </a:rPr>
                        <a:t>Indikator Sasaran</a:t>
                      </a:r>
                    </a:p>
                  </a:txBody>
                  <a:tcPr/>
                </a:tc>
                <a:tc>
                  <a:txBody>
                    <a:bodyPr/>
                    <a:lstStyle/>
                    <a:p>
                      <a:pPr algn="ctr"/>
                      <a:r>
                        <a:rPr lang="id-ID" sz="1400" dirty="0">
                          <a:solidFill>
                            <a:schemeClr val="bg1"/>
                          </a:solidFill>
                        </a:rPr>
                        <a:t>Tujuan OPD</a:t>
                      </a:r>
                    </a:p>
                  </a:txBody>
                  <a:tcPr/>
                </a:tc>
                <a:tc>
                  <a:txBody>
                    <a:bodyPr/>
                    <a:lstStyle/>
                    <a:p>
                      <a:pPr algn="ctr"/>
                      <a:r>
                        <a:rPr lang="id-ID" sz="1400" dirty="0">
                          <a:solidFill>
                            <a:schemeClr val="bg1"/>
                          </a:solidFill>
                        </a:rPr>
                        <a:t>Indikator Renstra</a:t>
                      </a:r>
                    </a:p>
                  </a:txBody>
                  <a:tcPr/>
                </a:tc>
                <a:extLst>
                  <a:ext uri="{0D108BD9-81ED-4DB2-BD59-A6C34878D82A}">
                    <a16:rowId xmlns:a16="http://schemas.microsoft.com/office/drawing/2014/main" val="10000"/>
                  </a:ext>
                </a:extLst>
              </a:tr>
              <a:tr h="1453259">
                <a:tc>
                  <a:txBody>
                    <a:bodyPr/>
                    <a:lstStyle/>
                    <a:p>
                      <a:pPr algn="ctr"/>
                      <a:r>
                        <a:rPr lang="id-ID" sz="1400" dirty="0">
                          <a:latin typeface="+mn-lt"/>
                        </a:rPr>
                        <a:t>1.</a:t>
                      </a:r>
                    </a:p>
                  </a:txBody>
                  <a:tcPr/>
                </a:tc>
                <a:tc>
                  <a:txBody>
                    <a:bodyPr/>
                    <a:lstStyle/>
                    <a:p>
                      <a:r>
                        <a:rPr kumimoji="0" lang="en-US" sz="1400" kern="1200" dirty="0" err="1">
                          <a:solidFill>
                            <a:schemeClr val="dk1"/>
                          </a:solidFill>
                          <a:latin typeface="+mn-lt"/>
                          <a:ea typeface="+mn-ea"/>
                          <a:cs typeface="+mn-cs"/>
                        </a:rPr>
                        <a:t>Meningkatnya</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Kualitas</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Pelayanan</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Kecamatan</a:t>
                      </a:r>
                      <a:endParaRPr lang="id-ID" sz="1400" dirty="0">
                        <a:latin typeface="+mn-lt"/>
                      </a:endParaRPr>
                    </a:p>
                  </a:txBody>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400" b="0" dirty="0" err="1">
                          <a:solidFill>
                            <a:schemeClr val="bg1"/>
                          </a:solidFill>
                          <a:latin typeface="+mn-lt"/>
                        </a:rPr>
                        <a:t>Indek</a:t>
                      </a:r>
                      <a:r>
                        <a:rPr lang="en-US" sz="1400" b="0" dirty="0">
                          <a:solidFill>
                            <a:schemeClr val="bg1"/>
                          </a:solidFill>
                          <a:latin typeface="+mn-lt"/>
                        </a:rPr>
                        <a:t> </a:t>
                      </a:r>
                      <a:r>
                        <a:rPr lang="en-US" sz="1400" b="0" dirty="0" err="1">
                          <a:solidFill>
                            <a:schemeClr val="bg1"/>
                          </a:solidFill>
                          <a:latin typeface="+mn-lt"/>
                        </a:rPr>
                        <a:t>Kepuasan</a:t>
                      </a:r>
                      <a:r>
                        <a:rPr lang="en-US" sz="1400" b="0" dirty="0">
                          <a:solidFill>
                            <a:schemeClr val="bg1"/>
                          </a:solidFill>
                          <a:latin typeface="+mn-lt"/>
                        </a:rPr>
                        <a:t> Masyarakat/IKM</a:t>
                      </a:r>
                      <a:endParaRPr lang="id-ID" sz="1400" b="0" dirty="0">
                        <a:solidFill>
                          <a:schemeClr val="bg1"/>
                        </a:solidFill>
                        <a:latin typeface="+mn-lt"/>
                      </a:endParaRPr>
                    </a:p>
                  </a:txBody>
                  <a:tcPr/>
                </a:tc>
                <a:tc>
                  <a:txBody>
                    <a:bodyPr/>
                    <a:lstStyle/>
                    <a:p>
                      <a:r>
                        <a:rPr lang="en-US" sz="1400" dirty="0" err="1"/>
                        <a:t>Mewujudkan</a:t>
                      </a:r>
                      <a:r>
                        <a:rPr lang="en-US" sz="1400" dirty="0"/>
                        <a:t> </a:t>
                      </a:r>
                      <a:r>
                        <a:rPr lang="en-US" sz="1400" dirty="0" err="1"/>
                        <a:t>Penyelenggaraan</a:t>
                      </a:r>
                      <a:r>
                        <a:rPr lang="en-US" sz="1400" dirty="0"/>
                        <a:t> </a:t>
                      </a:r>
                      <a:r>
                        <a:rPr lang="en-US" sz="1400" dirty="0" err="1"/>
                        <a:t>Pelayanan</a:t>
                      </a:r>
                      <a:r>
                        <a:rPr lang="en-US" sz="1400" dirty="0"/>
                        <a:t> </a:t>
                      </a:r>
                      <a:r>
                        <a:rPr lang="en-US" sz="1400" dirty="0" err="1"/>
                        <a:t>Pemerintahan</a:t>
                      </a:r>
                      <a:r>
                        <a:rPr lang="en-US" sz="1400" dirty="0"/>
                        <a:t> </a:t>
                      </a:r>
                      <a:r>
                        <a:rPr lang="en-US" sz="1400" dirty="0" err="1"/>
                        <a:t>Kecamatan</a:t>
                      </a:r>
                      <a:r>
                        <a:rPr lang="en-US" sz="1400" dirty="0"/>
                        <a:t> yang </a:t>
                      </a:r>
                      <a:r>
                        <a:rPr lang="en-US" sz="1400" dirty="0" err="1"/>
                        <a:t>berkualitas</a:t>
                      </a:r>
                      <a:endParaRPr lang="id-ID" sz="1400" dirty="0"/>
                    </a:p>
                  </a:txBody>
                  <a:tcPr/>
                </a:tc>
                <a:tc>
                  <a:txBody>
                    <a:bodyPr/>
                    <a:lstStyle/>
                    <a:p>
                      <a:r>
                        <a:rPr lang="en-US" sz="1400" dirty="0" err="1"/>
                        <a:t>Indeks</a:t>
                      </a:r>
                      <a:r>
                        <a:rPr lang="en-US" sz="1400" dirty="0"/>
                        <a:t> </a:t>
                      </a:r>
                      <a:r>
                        <a:rPr lang="en-US" sz="1400" dirty="0" err="1"/>
                        <a:t>Kepuasan</a:t>
                      </a:r>
                      <a:r>
                        <a:rPr lang="en-US" sz="1400" dirty="0"/>
                        <a:t> Masyarakat/IKM</a:t>
                      </a:r>
                      <a:endParaRPr lang="id-ID" sz="14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5300" y="260648"/>
            <a:ext cx="8153400" cy="1152128"/>
          </a:xfrm>
        </p:spPr>
        <p:txBody>
          <a:bodyPr>
            <a:noAutofit/>
          </a:bodyPr>
          <a:lstStyle/>
          <a:p>
            <a:pPr algn="ctr"/>
            <a:r>
              <a:rPr lang="en-US" sz="2400" b="1" dirty="0">
                <a:solidFill>
                  <a:schemeClr val="bg2"/>
                </a:solidFill>
              </a:rPr>
              <a:t>PERJANJIAN KINERJA (</a:t>
            </a:r>
            <a:r>
              <a:rPr lang="id-ID" sz="2400" b="1" dirty="0">
                <a:solidFill>
                  <a:schemeClr val="bg2"/>
                </a:solidFill>
              </a:rPr>
              <a:t>PK</a:t>
            </a:r>
            <a:r>
              <a:rPr lang="en-US" sz="2400" b="1" dirty="0">
                <a:solidFill>
                  <a:schemeClr val="bg2"/>
                </a:solidFill>
              </a:rPr>
              <a:t>) TAHUN 2023</a:t>
            </a:r>
            <a:r>
              <a:rPr lang="id-ID" sz="2400" b="1" dirty="0">
                <a:solidFill>
                  <a:schemeClr val="bg2"/>
                </a:solidFill>
              </a:rPr>
              <a:t> </a:t>
            </a:r>
            <a:br>
              <a:rPr lang="en-US" sz="2400" b="1" dirty="0">
                <a:solidFill>
                  <a:schemeClr val="bg2"/>
                </a:solidFill>
              </a:rPr>
            </a:br>
            <a:r>
              <a:rPr lang="en-US" sz="2400" b="1" dirty="0">
                <a:solidFill>
                  <a:schemeClr val="bg2"/>
                </a:solidFill>
              </a:rPr>
              <a:t>KASI PEMBINAAN DAN PENGAWASAN </a:t>
            </a:r>
            <a:br>
              <a:rPr lang="en-US" sz="2400" b="1" dirty="0">
                <a:solidFill>
                  <a:schemeClr val="bg2"/>
                </a:solidFill>
              </a:rPr>
            </a:br>
            <a:r>
              <a:rPr lang="en-US" sz="2400" b="1" dirty="0">
                <a:solidFill>
                  <a:schemeClr val="bg2"/>
                </a:solidFill>
              </a:rPr>
              <a:t>PEMERINTAHAN DESA</a:t>
            </a:r>
            <a:endParaRPr lang="id-ID" sz="2400" b="1" dirty="0">
              <a:solidFill>
                <a:schemeClr val="bg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6063489"/>
              </p:ext>
            </p:extLst>
          </p:nvPr>
        </p:nvGraphicFramePr>
        <p:xfrm>
          <a:off x="269776" y="1412776"/>
          <a:ext cx="8604448" cy="4334195"/>
        </p:xfrm>
        <a:graphic>
          <a:graphicData uri="http://schemas.openxmlformats.org/drawingml/2006/table">
            <a:tbl>
              <a:tblPr firstRow="1" bandRow="1">
                <a:tableStyleId>{5C22544A-7EE6-4342-B048-85BDC9FD1C3A}</a:tableStyleId>
              </a:tblPr>
              <a:tblGrid>
                <a:gridCol w="3312368">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1979712">
                  <a:extLst>
                    <a:ext uri="{9D8B030D-6E8A-4147-A177-3AD203B41FA5}">
                      <a16:colId xmlns:a16="http://schemas.microsoft.com/office/drawing/2014/main" val="20002"/>
                    </a:ext>
                  </a:extLst>
                </a:gridCol>
              </a:tblGrid>
              <a:tr h="653066">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1075126">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cakupan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desa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dengan</a:t>
                      </a:r>
                      <a:r>
                        <a:rPr lang="en-ID" sz="1400" b="0" i="0" u="none" strike="noStrike" dirty="0">
                          <a:solidFill>
                            <a:srgbClr val="000000"/>
                          </a:solidFill>
                          <a:effectLst/>
                          <a:latin typeface="+mn-lt"/>
                        </a:rPr>
                        <a:t> tata Kelola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baik</a:t>
                      </a:r>
                      <a:r>
                        <a:rPr lang="en-ID" sz="1400" b="0" i="0" u="none" strike="noStrike" dirty="0">
                          <a:solidFill>
                            <a:srgbClr val="000000"/>
                          </a:solidFill>
                          <a:effectLst/>
                          <a:latin typeface="+mn-lt"/>
                        </a:rPr>
                        <a:t> </a:t>
                      </a:r>
                    </a:p>
                  </a:txBody>
                  <a:tcPr marL="9525" marR="9525" marT="9525" marB="0"/>
                </a:tc>
                <a:tc>
                  <a:txBody>
                    <a:bodyPr/>
                    <a:lstStyle/>
                    <a:p>
                      <a:pPr algn="l" fontAlgn="t"/>
                      <a:r>
                        <a:rPr lang="fi-FI" sz="1400" b="0" i="0" u="none" strike="noStrike" dirty="0">
                          <a:solidFill>
                            <a:srgbClr val="000000"/>
                          </a:solidFill>
                          <a:effectLst/>
                          <a:latin typeface="Bookman Old Style" panose="02050604050505020204" pitchFamily="18" charset="0"/>
                        </a:rPr>
                        <a:t>Persentase Desa dengan tata kelola pemerintahan baik </a:t>
                      </a: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1"/>
                  </a:ext>
                </a:extLst>
              </a:tr>
              <a:tr h="432048">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Urusan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a:txBody>
                    <a:bodyPr/>
                    <a:lstStyle/>
                    <a:p>
                      <a:endParaRPr lang="id-ID" sz="1600" dirty="0"/>
                    </a:p>
                  </a:txBody>
                  <a:tcPr/>
                </a:tc>
                <a:tc>
                  <a:txBody>
                    <a:bodyPr/>
                    <a:lstStyle/>
                    <a:p>
                      <a:pPr algn="ctr"/>
                      <a:endParaRPr lang="id-ID" sz="1600" dirty="0"/>
                    </a:p>
                  </a:txBody>
                  <a:tcPr/>
                </a:tc>
                <a:extLst>
                  <a:ext uri="{0D108BD9-81ED-4DB2-BD59-A6C34878D82A}">
                    <a16:rowId xmlns:a16="http://schemas.microsoft.com/office/drawing/2014/main" val="10002"/>
                  </a:ext>
                </a:extLst>
              </a:tr>
              <a:tr h="380998">
                <a:tc>
                  <a:txBody>
                    <a:bodyPr/>
                    <a:lstStyle/>
                    <a:p>
                      <a:pPr algn="ctr"/>
                      <a:r>
                        <a:rPr lang="en-US" sz="1600" b="1" dirty="0"/>
                        <a:t>Program</a:t>
                      </a:r>
                      <a:endParaRPr lang="id-ID" sz="16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err="1"/>
                        <a:t>Anggaran</a:t>
                      </a:r>
                      <a:endParaRPr lang="id-ID" sz="1600" b="1" dirty="0"/>
                    </a:p>
                  </a:txBody>
                  <a:tcPr/>
                </a:tc>
                <a:tc>
                  <a:txBody>
                    <a:bodyPr/>
                    <a:lstStyle/>
                    <a:p>
                      <a:pPr algn="ctr"/>
                      <a:r>
                        <a:rPr lang="en-US" sz="1600" b="1" dirty="0" err="1"/>
                        <a:t>Ket</a:t>
                      </a:r>
                      <a:r>
                        <a:rPr lang="en-US" sz="1600" b="1" dirty="0"/>
                        <a:t>.</a:t>
                      </a:r>
                      <a:endParaRPr lang="id-ID" sz="1600" b="1" dirty="0"/>
                    </a:p>
                  </a:txBody>
                  <a:tcPr/>
                </a:tc>
                <a:extLst>
                  <a:ext uri="{0D108BD9-81ED-4DB2-BD59-A6C34878D82A}">
                    <a16:rowId xmlns:a16="http://schemas.microsoft.com/office/drawing/2014/main" val="10003"/>
                  </a:ext>
                </a:extLst>
              </a:tr>
              <a:tr h="1072482">
                <a:tc>
                  <a:txBody>
                    <a:bodyPr/>
                    <a:lstStyle/>
                    <a:p>
                      <a:r>
                        <a:rPr lang="en-US" sz="1400" dirty="0"/>
                        <a:t>Program </a:t>
                      </a:r>
                      <a:r>
                        <a:rPr lang="en-US" sz="1400" dirty="0" err="1"/>
                        <a:t>Pembinaan</a:t>
                      </a:r>
                      <a:r>
                        <a:rPr lang="en-US" sz="1400" dirty="0"/>
                        <a:t> dan </a:t>
                      </a:r>
                      <a:r>
                        <a:rPr lang="en-US" sz="1400" dirty="0" err="1"/>
                        <a:t>Pengawasan</a:t>
                      </a:r>
                      <a:r>
                        <a:rPr lang="en-US" sz="1400" dirty="0"/>
                        <a:t> </a:t>
                      </a:r>
                      <a:r>
                        <a:rPr lang="en-US" sz="1400" dirty="0" err="1"/>
                        <a:t>Pemerintahan</a:t>
                      </a:r>
                      <a:r>
                        <a:rPr lang="en-US" sz="1400" dirty="0"/>
                        <a:t> </a:t>
                      </a:r>
                      <a:r>
                        <a:rPr lang="en-US" sz="1400" dirty="0" err="1"/>
                        <a:t>Desa</a:t>
                      </a:r>
                      <a:endParaRPr lang="id-ID" sz="1400" dirty="0"/>
                    </a:p>
                  </a:txBody>
                  <a:tcPr/>
                </a:tc>
                <a:tc>
                  <a:txBody>
                    <a:bodyPr/>
                    <a:lstStyle/>
                    <a:p>
                      <a:pPr algn="l" fontAlgn="ctr"/>
                      <a:r>
                        <a:rPr lang="en-ID" sz="1400" b="1" i="0" u="none" strike="noStrike" dirty="0">
                          <a:solidFill>
                            <a:srgbClr val="000000"/>
                          </a:solidFill>
                          <a:effectLst/>
                          <a:latin typeface="+mn-lt"/>
                        </a:rPr>
                        <a:t>                      58.184.700</a:t>
                      </a:r>
                    </a:p>
                  </a:txBody>
                  <a:tcPr marL="9525" marR="9525" marT="9525" marB="0" anchor="ctr"/>
                </a:tc>
                <a:tc>
                  <a:txBody>
                    <a:bodyPr/>
                    <a:lstStyle/>
                    <a:p>
                      <a:pPr algn="ctr"/>
                      <a:r>
                        <a:rPr lang="en-US" sz="1400" dirty="0"/>
                        <a:t>APBD</a:t>
                      </a:r>
                      <a:endParaRPr lang="id-ID" sz="1400" dirty="0"/>
                    </a:p>
                  </a:txBody>
                  <a:tcPr/>
                </a:tc>
                <a:extLst>
                  <a:ext uri="{0D108BD9-81ED-4DB2-BD59-A6C34878D82A}">
                    <a16:rowId xmlns:a16="http://schemas.microsoft.com/office/drawing/2014/main" val="10004"/>
                  </a:ext>
                </a:extLst>
              </a:tr>
              <a:tr h="0">
                <a:tc>
                  <a:txBody>
                    <a:bodyPr/>
                    <a:lstStyle/>
                    <a:p>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r h="380998">
                <a:tc>
                  <a:txBody>
                    <a:bodyPr/>
                    <a:lstStyle/>
                    <a:p>
                      <a:endParaRPr lang="id-ID"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71170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2035642699"/>
              </p:ext>
            </p:extLst>
          </p:nvPr>
        </p:nvGraphicFramePr>
        <p:xfrm>
          <a:off x="269776" y="1196753"/>
          <a:ext cx="8604448" cy="4893998"/>
        </p:xfrm>
        <a:graphic>
          <a:graphicData uri="http://schemas.openxmlformats.org/drawingml/2006/table">
            <a:tbl>
              <a:tblPr firstRow="1" bandRow="1">
                <a:tableStyleId>{5C22544A-7EE6-4342-B048-85BDC9FD1C3A}</a:tableStyleId>
              </a:tblPr>
              <a:tblGrid>
                <a:gridCol w="3582144">
                  <a:extLst>
                    <a:ext uri="{9D8B030D-6E8A-4147-A177-3AD203B41FA5}">
                      <a16:colId xmlns:a16="http://schemas.microsoft.com/office/drawing/2014/main" val="20000"/>
                    </a:ext>
                  </a:extLst>
                </a:gridCol>
                <a:gridCol w="3186608">
                  <a:extLst>
                    <a:ext uri="{9D8B030D-6E8A-4147-A177-3AD203B41FA5}">
                      <a16:colId xmlns:a16="http://schemas.microsoft.com/office/drawing/2014/main" val="20001"/>
                    </a:ext>
                  </a:extLst>
                </a:gridCol>
                <a:gridCol w="1835696">
                  <a:extLst>
                    <a:ext uri="{9D8B030D-6E8A-4147-A177-3AD203B41FA5}">
                      <a16:colId xmlns:a16="http://schemas.microsoft.com/office/drawing/2014/main" val="20002"/>
                    </a:ext>
                  </a:extLst>
                </a:gridCol>
              </a:tblGrid>
              <a:tr h="426334">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509769">
                <a:tc>
                  <a:txBody>
                    <a:bodyPr/>
                    <a:lstStyle/>
                    <a:p>
                      <a:pPr algn="l" fontAlgn="t"/>
                      <a:r>
                        <a:rPr lang="en-ID" sz="1400" b="0" i="0" u="none" strike="noStrike" dirty="0" err="1">
                          <a:solidFill>
                            <a:srgbClr val="000000"/>
                          </a:solidFill>
                          <a:effectLst/>
                          <a:latin typeface="+mn-lt"/>
                        </a:rPr>
                        <a:t>Tersusunnya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Dokumen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Kepegawaian</a:t>
                      </a:r>
                      <a:r>
                        <a:rPr lang="en-ID" sz="1400" b="0" i="0" u="none" strike="noStrike" dirty="0">
                          <a:solidFill>
                            <a:srgbClr val="000000"/>
                          </a:solidFill>
                          <a:effectLst/>
                          <a:latin typeface="+mn-lt"/>
                        </a:rPr>
                        <a:t> yang </a:t>
                      </a:r>
                      <a:r>
                        <a:rPr lang="en-ID" sz="1400" b="0" i="0" u="none" strike="noStrike" dirty="0" err="1">
                          <a:solidFill>
                            <a:srgbClr val="000000"/>
                          </a:solidFill>
                          <a:effectLst/>
                          <a:latin typeface="+mn-lt"/>
                        </a:rPr>
                        <a:t>dikelola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dengan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baik</a:t>
                      </a:r>
                      <a:endParaRPr lang="en-ID" sz="1400" b="0" i="0" u="none" strike="noStrike" dirty="0">
                        <a:solidFill>
                          <a:srgbClr val="000000"/>
                        </a:solidFill>
                        <a:effectLst/>
                        <a:latin typeface="+mn-lt"/>
                      </a:endParaRPr>
                    </a:p>
                  </a:txBody>
                  <a:tcPr marL="9525" marR="9525" marT="9525" marB="0"/>
                </a:tc>
                <a:tc rowSpan="2">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Dokumen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Kepegawaian</a:t>
                      </a:r>
                      <a:r>
                        <a:rPr lang="en-ID" sz="1400" b="0" i="0" u="none" strike="noStrike" dirty="0">
                          <a:solidFill>
                            <a:srgbClr val="000000"/>
                          </a:solidFill>
                          <a:effectLst/>
                          <a:latin typeface="+mn-lt"/>
                        </a:rPr>
                        <a:t> yang </a:t>
                      </a:r>
                      <a:r>
                        <a:rPr lang="en-ID" sz="1400" b="0" i="0" u="none" strike="noStrike" dirty="0" err="1">
                          <a:solidFill>
                            <a:srgbClr val="000000"/>
                          </a:solidFill>
                          <a:effectLst/>
                          <a:latin typeface="+mn-lt"/>
                        </a:rPr>
                        <a:t>dikelola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dengan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baik</a:t>
                      </a:r>
                      <a:endParaRPr lang="en-ID" sz="1400" b="0" i="0" u="none" strike="noStrike" dirty="0">
                        <a:solidFill>
                          <a:srgbClr val="000000"/>
                        </a:solidFill>
                        <a:effectLst/>
                        <a:latin typeface="+mn-lt"/>
                      </a:endParaRPr>
                    </a:p>
                    <a:p>
                      <a:pPr marL="0" marR="0" lvl="0" indent="0" algn="l" defTabSz="457200" rtl="0" eaLnBrk="1" fontAlgn="t" latinLnBrk="0" hangingPunct="1">
                        <a:lnSpc>
                          <a:spcPct val="100000"/>
                        </a:lnSpc>
                        <a:spcBef>
                          <a:spcPts val="0"/>
                        </a:spcBef>
                        <a:spcAft>
                          <a:spcPts val="0"/>
                        </a:spcAft>
                        <a:buClrTx/>
                        <a:buSzTx/>
                        <a:buFontTx/>
                        <a:buNone/>
                        <a:tabLst/>
                        <a:defRPr/>
                      </a:pPr>
                      <a:endParaRPr lang="en-ID" sz="1400" b="0" i="0" u="none" strike="noStrike" dirty="0">
                        <a:solidFill>
                          <a:srgbClr val="000000"/>
                        </a:solidFill>
                        <a:effectLst/>
                        <a:latin typeface="+mn-lt"/>
                      </a:endParaRPr>
                    </a:p>
                    <a:p>
                      <a:pPr marL="0" marR="0" lvl="0" indent="0" algn="l" defTabSz="457200" rtl="0" eaLnBrk="1" fontAlgn="t" latinLnBrk="0" hangingPunct="1">
                        <a:lnSpc>
                          <a:spcPct val="100000"/>
                        </a:lnSpc>
                        <a:spcBef>
                          <a:spcPts val="0"/>
                        </a:spcBef>
                        <a:spcAft>
                          <a:spcPts val="0"/>
                        </a:spcAft>
                        <a:buClrTx/>
                        <a:buSzTx/>
                        <a:buFontTx/>
                        <a:buNone/>
                        <a:tabLst/>
                        <a:defRPr/>
                      </a:pPr>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Pemenuhan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Pelayanan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p>
                      <a:pPr algn="l" fontAlgn="t"/>
                      <a:endParaRPr lang="en-ID" sz="1400" b="0" i="0" u="none" strike="noStrike" dirty="0">
                        <a:solidFill>
                          <a:srgbClr val="000000"/>
                        </a:solidFill>
                        <a:effectLst/>
                        <a:latin typeface="+mn-lt"/>
                      </a:endParaRP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1"/>
                  </a:ext>
                </a:extLst>
              </a:tr>
              <a:tr h="504056">
                <a:tc>
                  <a:txBody>
                    <a:bodyPr/>
                    <a:lstStyle/>
                    <a:p>
                      <a:pPr algn="l" fontAlgn="t"/>
                      <a:r>
                        <a:rPr lang="en-ID" sz="1400" b="0" i="0" u="none" strike="noStrike" dirty="0" err="1">
                          <a:solidFill>
                            <a:srgbClr val="000000"/>
                          </a:solidFill>
                          <a:effectLst/>
                          <a:latin typeface="+mn-lt"/>
                        </a:rPr>
                        <a:t>Meningkatnya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Pemenuhan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Pelayanan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9525" marR="9525" marT="9525" marB="0"/>
                </a:tc>
                <a:tc vMerge="1">
                  <a:txBody>
                    <a:bodyPr/>
                    <a:lstStyle/>
                    <a:p>
                      <a:endParaRPr lang="en-ID"/>
                    </a:p>
                  </a:txBody>
                  <a:tcPr/>
                </a:tc>
                <a:tc>
                  <a:txBody>
                    <a:bodyPr/>
                    <a:lstStyle/>
                    <a:p>
                      <a:pPr algn="ctr"/>
                      <a:r>
                        <a:rPr lang="en-US" sz="1400" dirty="0"/>
                        <a:t>100</a:t>
                      </a:r>
                      <a:endParaRPr lang="id-ID" sz="1400" dirty="0"/>
                    </a:p>
                  </a:txBody>
                  <a:tcPr/>
                </a:tc>
                <a:extLst>
                  <a:ext uri="{0D108BD9-81ED-4DB2-BD59-A6C34878D82A}">
                    <a16:rowId xmlns:a16="http://schemas.microsoft.com/office/drawing/2014/main" val="10002"/>
                  </a:ext>
                </a:extLst>
              </a:tr>
              <a:tr h="678619">
                <a:tc>
                  <a:txBody>
                    <a:bodyPr/>
                    <a:lstStyle/>
                    <a:p>
                      <a:pPr algn="l" fontAlgn="t"/>
                      <a:r>
                        <a:rPr lang="en-ID" sz="1400" b="0" i="0" u="none" strike="noStrike">
                          <a:solidFill>
                            <a:srgbClr val="000000"/>
                          </a:solidFill>
                          <a:effectLst/>
                          <a:latin typeface="+mn-lt"/>
                        </a:rPr>
                        <a:t>Meningkatnya Ketercukupan Sarana Prasarana Aparatur</a:t>
                      </a:r>
                    </a:p>
                  </a:txBody>
                  <a:tcPr marL="9525" marR="9525" marT="9525" marB="0"/>
                </a:tc>
                <a:tc>
                  <a:txBody>
                    <a:bodyPr/>
                    <a:lstStyle/>
                    <a:p>
                      <a:pPr algn="l" fontAlgn="t"/>
                      <a:r>
                        <a:rPr lang="en-US" sz="1400" b="0" i="0" u="none" strike="noStrike" dirty="0" err="1">
                          <a:solidFill>
                            <a:srgbClr val="000000"/>
                          </a:solidFill>
                          <a:effectLst/>
                          <a:latin typeface="+mn-lt"/>
                        </a:rPr>
                        <a:t>Persentase</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Ketercukupan</a:t>
                      </a:r>
                      <a:r>
                        <a:rPr lang="en-US" sz="1400" b="0" i="0" u="none" strike="noStrike" dirty="0">
                          <a:solidFill>
                            <a:srgbClr val="000000"/>
                          </a:solidFill>
                          <a:effectLst/>
                          <a:latin typeface="+mn-lt"/>
                        </a:rPr>
                        <a:t> Sarana dan </a:t>
                      </a:r>
                      <a:r>
                        <a:rPr lang="en-US" sz="1400" b="0" i="0" u="none" strike="noStrike" dirty="0" err="1">
                          <a:solidFill>
                            <a:srgbClr val="000000"/>
                          </a:solidFill>
                          <a:effectLst/>
                          <a:latin typeface="+mn-lt"/>
                        </a:rPr>
                        <a:t>Prasarana</a:t>
                      </a:r>
                      <a:r>
                        <a:rPr lang="en-US" sz="1400" b="0" i="0" u="none" strike="noStrike" dirty="0">
                          <a:solidFill>
                            <a:srgbClr val="000000"/>
                          </a:solidFill>
                          <a:effectLst/>
                          <a:latin typeface="+mn-lt"/>
                        </a:rPr>
                        <a:t> </a:t>
                      </a:r>
                      <a:r>
                        <a:rPr lang="en-US" sz="1400" b="0" i="0" u="none" strike="noStrike" dirty="0" err="1">
                          <a:solidFill>
                            <a:srgbClr val="000000"/>
                          </a:solidFill>
                          <a:effectLst/>
                          <a:latin typeface="+mn-lt"/>
                        </a:rPr>
                        <a:t>Aparatur</a:t>
                      </a:r>
                      <a:endParaRPr lang="en-ID" sz="1400" b="0" i="0" u="none" strike="noStrike" dirty="0">
                        <a:solidFill>
                          <a:srgbClr val="000000"/>
                        </a:solidFill>
                        <a:effectLst/>
                        <a:latin typeface="+mn-lt"/>
                      </a:endParaRP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3"/>
                  </a:ext>
                </a:extLst>
              </a:tr>
              <a:tr h="329493">
                <a:tc>
                  <a:txBody>
                    <a:bodyPr/>
                    <a:lstStyle/>
                    <a:p>
                      <a:pPr algn="l" fontAlgn="t"/>
                      <a:r>
                        <a:rPr lang="en-ID" sz="1400" b="0" i="0" u="none" strike="noStrike">
                          <a:solidFill>
                            <a:srgbClr val="000000"/>
                          </a:solidFill>
                          <a:effectLst/>
                          <a:latin typeface="+mn-lt"/>
                        </a:rPr>
                        <a:t>Terpeliharanya BMD Dengan Kondisi Baik</a:t>
                      </a:r>
                    </a:p>
                  </a:txBody>
                  <a:tcPr marL="9525" marR="9525" marT="9525" marB="0"/>
                </a:tc>
                <a:tc>
                  <a:txBody>
                    <a:bodyPr/>
                    <a:lstStyle/>
                    <a:p>
                      <a:pPr algn="l" fontAlgn="t"/>
                      <a:r>
                        <a:rPr lang="en-US" sz="1400" b="0" i="0" u="none" strike="noStrike" dirty="0">
                          <a:solidFill>
                            <a:srgbClr val="000000"/>
                          </a:solidFill>
                          <a:effectLst/>
                          <a:latin typeface="+mn-lt"/>
                        </a:rPr>
                        <a:t>P</a:t>
                      </a:r>
                      <a:r>
                        <a:rPr lang="en-ID" sz="1400" b="0" i="0" u="none" strike="noStrike" dirty="0" err="1">
                          <a:solidFill>
                            <a:srgbClr val="000000"/>
                          </a:solidFill>
                          <a:effectLst/>
                          <a:latin typeface="+mn-lt"/>
                        </a:rPr>
                        <a:t>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Barang</a:t>
                      </a:r>
                      <a:r>
                        <a:rPr lang="en-ID" sz="1400" b="0" i="0" u="none" strike="noStrike" dirty="0">
                          <a:solidFill>
                            <a:srgbClr val="000000"/>
                          </a:solidFill>
                          <a:effectLst/>
                          <a:latin typeface="+mn-lt"/>
                        </a:rPr>
                        <a:t> Milik Daerah </a:t>
                      </a:r>
                      <a:r>
                        <a:rPr lang="en-ID" sz="1400" b="0" i="0" u="none" strike="noStrike" dirty="0" err="1">
                          <a:solidFill>
                            <a:srgbClr val="000000"/>
                          </a:solidFill>
                          <a:effectLst/>
                          <a:latin typeface="+mn-lt"/>
                        </a:rPr>
                        <a:t>dengan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Kondisi</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Baik</a:t>
                      </a:r>
                      <a:endParaRPr lang="en-ID" sz="1400" b="0" i="0" u="none" strike="noStrike" dirty="0">
                        <a:solidFill>
                          <a:srgbClr val="000000"/>
                        </a:solidFill>
                        <a:effectLst/>
                        <a:latin typeface="+mn-lt"/>
                      </a:endParaRP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4"/>
                  </a:ext>
                </a:extLst>
              </a:tr>
              <a:tr h="282758">
                <a:tc>
                  <a:txBody>
                    <a:bodyPr/>
                    <a:lstStyle/>
                    <a:p>
                      <a:pPr algn="l" fontAlgn="t"/>
                      <a:r>
                        <a:rPr lang="sv-SE" sz="1400" b="0" i="0" u="none" strike="noStrike" dirty="0">
                          <a:solidFill>
                            <a:srgbClr val="000000"/>
                          </a:solidFill>
                          <a:effectLst/>
                          <a:latin typeface="+mn-lt"/>
                        </a:rPr>
                        <a:t>Meningkatnya Pemenuhan Pelayanan Administrasi Perkantoran</a:t>
                      </a:r>
                    </a:p>
                  </a:txBody>
                  <a:tcPr marL="9525" marR="9525" marT="9525" marB="0"/>
                </a:tc>
                <a:tc>
                  <a:txBody>
                    <a:bodyPr/>
                    <a:lstStyle/>
                    <a:p>
                      <a:pPr algn="l" fontAlgn="t"/>
                      <a:r>
                        <a:rPr lang="en-US" sz="1400" b="0" i="0" u="none" strike="noStrike" dirty="0">
                          <a:solidFill>
                            <a:srgbClr val="000000"/>
                          </a:solidFill>
                          <a:effectLst/>
                          <a:latin typeface="+mn-lt"/>
                        </a:rPr>
                        <a:t>P</a:t>
                      </a:r>
                      <a:r>
                        <a:rPr lang="en-ID" sz="1400" b="0" i="0" u="none" strike="noStrike" dirty="0" err="1">
                          <a:solidFill>
                            <a:srgbClr val="000000"/>
                          </a:solidFill>
                          <a:effectLst/>
                          <a:latin typeface="+mn-lt"/>
                        </a:rPr>
                        <a:t>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Pemenuhan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Pelayanan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Administrasi</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Perkantoran</a:t>
                      </a:r>
                      <a:endParaRPr lang="en-ID" sz="1400" b="0" i="0" u="none" strike="noStrike" dirty="0">
                        <a:solidFill>
                          <a:srgbClr val="000000"/>
                        </a:solidFill>
                        <a:effectLst/>
                        <a:latin typeface="+mn-lt"/>
                      </a:endParaRPr>
                    </a:p>
                  </a:txBody>
                  <a:tcPr marL="0" marR="0" marT="0" marB="0"/>
                </a:tc>
                <a:tc>
                  <a:txBody>
                    <a:bodyPr/>
                    <a:lstStyle/>
                    <a:p>
                      <a:pPr algn="ctr"/>
                      <a:endParaRPr lang="id-ID" sz="1400" dirty="0"/>
                    </a:p>
                  </a:txBody>
                  <a:tcPr/>
                </a:tc>
                <a:extLst>
                  <a:ext uri="{0D108BD9-81ED-4DB2-BD59-A6C34878D82A}">
                    <a16:rowId xmlns:a16="http://schemas.microsoft.com/office/drawing/2014/main" val="10005"/>
                  </a:ext>
                </a:extLst>
              </a:tr>
              <a:tr h="282758">
                <a:tc>
                  <a:txBody>
                    <a:bodyPr/>
                    <a:lstStyle/>
                    <a:p>
                      <a:pPr algn="ctr"/>
                      <a:endParaRPr lang="en-US" sz="1400" b="1" dirty="0"/>
                    </a:p>
                    <a:p>
                      <a:pPr algn="ctr"/>
                      <a:r>
                        <a:rPr lang="en-US" sz="1400" b="1" dirty="0"/>
                        <a:t>Program</a:t>
                      </a:r>
                      <a:endParaRPr lang="id-ID" sz="1400" b="1" dirty="0"/>
                    </a:p>
                  </a:txBody>
                  <a:tcPr/>
                </a:tc>
                <a:tc>
                  <a:txBody>
                    <a:bodyPr/>
                    <a:lstStyle/>
                    <a:p>
                      <a:pPr algn="l" fontAlgn="t"/>
                      <a:endParaRPr lang="en-US" sz="1200" b="0" i="0" u="none" strike="noStrike" dirty="0">
                        <a:solidFill>
                          <a:srgbClr val="000000"/>
                        </a:solidFill>
                        <a:effectLst/>
                        <a:latin typeface="Times New Roman" panose="02020603050405020304" pitchFamily="18" charset="0"/>
                      </a:endParaRPr>
                    </a:p>
                    <a:p>
                      <a:pPr algn="l" fontAlgn="t"/>
                      <a:endParaRPr lang="en-ID" sz="1200" b="0" i="0" u="none" strike="noStrike" dirty="0">
                        <a:solidFill>
                          <a:srgbClr val="000000"/>
                        </a:solidFill>
                        <a:effectLst/>
                        <a:latin typeface="Times New Roman" panose="02020603050405020304" pitchFamily="18" charset="0"/>
                      </a:endParaRPr>
                    </a:p>
                  </a:txBody>
                  <a:tcPr marL="0" marR="0" marT="0" marB="0"/>
                </a:tc>
                <a:tc>
                  <a:txBody>
                    <a:bodyPr/>
                    <a:lstStyle/>
                    <a:p>
                      <a:pPr algn="ctr"/>
                      <a:r>
                        <a:rPr lang="en-US" sz="1400" b="1" dirty="0" err="1"/>
                        <a:t>Ket</a:t>
                      </a:r>
                      <a:r>
                        <a:rPr lang="en-US" sz="1400" b="1" dirty="0"/>
                        <a:t>.</a:t>
                      </a:r>
                      <a:endParaRPr lang="id-ID" sz="1400" b="1" dirty="0"/>
                    </a:p>
                  </a:txBody>
                  <a:tcPr/>
                </a:tc>
                <a:extLst>
                  <a:ext uri="{0D108BD9-81ED-4DB2-BD59-A6C34878D82A}">
                    <a16:rowId xmlns:a16="http://schemas.microsoft.com/office/drawing/2014/main" val="10006"/>
                  </a:ext>
                </a:extLst>
              </a:tr>
              <a:tr h="480688">
                <a:tc>
                  <a:txBody>
                    <a:bodyPr/>
                    <a:lstStyle/>
                    <a:p>
                      <a:pPr algn="l"/>
                      <a:r>
                        <a:rPr lang="en-US" sz="1400" dirty="0" err="1"/>
                        <a:t>Penunjang</a:t>
                      </a:r>
                      <a:r>
                        <a:rPr lang="en-US" sz="1400" dirty="0"/>
                        <a:t> </a:t>
                      </a:r>
                      <a:r>
                        <a:rPr lang="en-US" sz="1400" dirty="0" err="1"/>
                        <a:t>Urusan</a:t>
                      </a:r>
                      <a:r>
                        <a:rPr lang="en-US" sz="1400" dirty="0"/>
                        <a:t> </a:t>
                      </a:r>
                      <a:r>
                        <a:rPr lang="en-US" sz="1400" dirty="0" err="1"/>
                        <a:t>Pemerintah</a:t>
                      </a:r>
                      <a:r>
                        <a:rPr lang="en-US" sz="1400" dirty="0"/>
                        <a:t> Daerah </a:t>
                      </a:r>
                      <a:r>
                        <a:rPr lang="en-US" sz="1400" dirty="0" err="1"/>
                        <a:t>Kabupaten</a:t>
                      </a:r>
                      <a:r>
                        <a:rPr lang="en-US" sz="1400" dirty="0"/>
                        <a:t>/Kota</a:t>
                      </a:r>
                      <a:endParaRPr lang="id-ID" sz="1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t>184.376.000</a:t>
                      </a:r>
                      <a:endParaRPr lang="id-ID" sz="1400" dirty="0"/>
                    </a:p>
                  </a:txBody>
                  <a:tcPr/>
                </a:tc>
                <a:tc>
                  <a:txBody>
                    <a:bodyPr/>
                    <a:lstStyle/>
                    <a:p>
                      <a:pPr algn="ctr"/>
                      <a:r>
                        <a:rPr lang="en-US" sz="1400" dirty="0"/>
                        <a:t>APBD</a:t>
                      </a:r>
                      <a:endParaRPr lang="id-ID" sz="1400" dirty="0"/>
                    </a:p>
                  </a:txBody>
                  <a:tcPr/>
                </a:tc>
                <a:extLst>
                  <a:ext uri="{0D108BD9-81ED-4DB2-BD59-A6C34878D82A}">
                    <a16:rowId xmlns:a16="http://schemas.microsoft.com/office/drawing/2014/main" val="10007"/>
                  </a:ext>
                </a:extLst>
              </a:tr>
              <a:tr h="282758">
                <a:tc>
                  <a:txBody>
                    <a:bodyPr/>
                    <a:lstStyle/>
                    <a:p>
                      <a:endParaRPr lang="id-ID" sz="1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400" dirty="0"/>
                    </a:p>
                  </a:txBody>
                  <a:tcPr/>
                </a:tc>
                <a:tc>
                  <a:txBody>
                    <a:bodyPr/>
                    <a:lstStyle/>
                    <a:p>
                      <a:pPr algn="ctr"/>
                      <a:endParaRPr lang="id-ID" sz="1400" dirty="0"/>
                    </a:p>
                  </a:txBody>
                  <a:tcPr/>
                </a:tc>
                <a:extLst>
                  <a:ext uri="{0D108BD9-81ED-4DB2-BD59-A6C34878D82A}">
                    <a16:rowId xmlns:a16="http://schemas.microsoft.com/office/drawing/2014/main" val="10008"/>
                  </a:ext>
                </a:extLst>
              </a:tr>
              <a:tr h="282758">
                <a:tc>
                  <a:txBody>
                    <a:bodyPr/>
                    <a:lstStyle/>
                    <a:p>
                      <a:endParaRPr lang="id-ID" sz="1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400" dirty="0"/>
                    </a:p>
                  </a:txBody>
                  <a:tcPr/>
                </a:tc>
                <a:tc>
                  <a:txBody>
                    <a:bodyPr/>
                    <a:lstStyle/>
                    <a:p>
                      <a:pPr algn="ctr"/>
                      <a:endParaRPr lang="id-ID" sz="1400" dirty="0"/>
                    </a:p>
                  </a:txBody>
                  <a:tcPr/>
                </a:tc>
                <a:extLst>
                  <a:ext uri="{0D108BD9-81ED-4DB2-BD59-A6C34878D82A}">
                    <a16:rowId xmlns:a16="http://schemas.microsoft.com/office/drawing/2014/main" val="10009"/>
                  </a:ext>
                </a:extLst>
              </a:tr>
            </a:tbl>
          </a:graphicData>
        </a:graphic>
      </p:graphicFrame>
      <p:sp>
        <p:nvSpPr>
          <p:cNvPr id="8" name="Title 1"/>
          <p:cNvSpPr txBox="1">
            <a:spLocks/>
          </p:cNvSpPr>
          <p:nvPr/>
        </p:nvSpPr>
        <p:spPr>
          <a:xfrm>
            <a:off x="612648" y="116632"/>
            <a:ext cx="8153400" cy="864096"/>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2800" b="1" dirty="0">
                <a:solidFill>
                  <a:schemeClr val="bg2"/>
                </a:solidFill>
              </a:rPr>
              <a:t>PERJANJIAN KINERJA (</a:t>
            </a:r>
            <a:r>
              <a:rPr lang="id-ID" sz="2800" b="1" dirty="0">
                <a:solidFill>
                  <a:schemeClr val="bg2"/>
                </a:solidFill>
              </a:rPr>
              <a:t>PK</a:t>
            </a:r>
            <a:r>
              <a:rPr lang="en-US" sz="2800" b="1" dirty="0">
                <a:solidFill>
                  <a:schemeClr val="bg2"/>
                </a:solidFill>
              </a:rPr>
              <a:t>) TAHUN 2023</a:t>
            </a:r>
            <a:r>
              <a:rPr lang="id-ID" sz="3200" b="1" dirty="0">
                <a:solidFill>
                  <a:schemeClr val="bg2"/>
                </a:solidFill>
              </a:rPr>
              <a:t> </a:t>
            </a:r>
            <a:endParaRPr lang="en-US" sz="3200" b="1" dirty="0">
              <a:solidFill>
                <a:schemeClr val="bg2"/>
              </a:solidFill>
            </a:endParaRPr>
          </a:p>
          <a:p>
            <a:pPr algn="ctr"/>
            <a:r>
              <a:rPr lang="id-ID" sz="2000" b="1" dirty="0">
                <a:solidFill>
                  <a:schemeClr val="bg2"/>
                </a:solidFill>
              </a:rPr>
              <a:t>KAS</a:t>
            </a:r>
            <a:r>
              <a:rPr lang="en-US" sz="2000" b="1" dirty="0">
                <a:solidFill>
                  <a:schemeClr val="bg2"/>
                </a:solidFill>
              </a:rPr>
              <a:t>UBAG UMUM DAN KEPEGAWAIAN </a:t>
            </a:r>
            <a:r>
              <a:rPr lang="id-ID" sz="2000" b="1" dirty="0">
                <a:solidFill>
                  <a:schemeClr val="bg2"/>
                </a:solidFill>
              </a:rPr>
              <a:t>KECAMATAN </a:t>
            </a:r>
            <a:r>
              <a:rPr lang="en-US" sz="2000" b="1" dirty="0">
                <a:solidFill>
                  <a:schemeClr val="bg2"/>
                </a:solidFill>
              </a:rPr>
              <a:t>SULANG</a:t>
            </a:r>
            <a:endParaRPr lang="id-ID" sz="2000" b="1" dirty="0">
              <a:solidFill>
                <a:schemeClr val="bg2"/>
              </a:solidFill>
            </a:endParaRPr>
          </a:p>
        </p:txBody>
      </p:sp>
    </p:spTree>
    <p:extLst>
      <p:ext uri="{BB962C8B-B14F-4D97-AF65-F5344CB8AC3E}">
        <p14:creationId xmlns:p14="http://schemas.microsoft.com/office/powerpoint/2010/main" val="25773719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itle 1"/>
          <p:cNvSpPr txBox="1">
            <a:spLocks/>
          </p:cNvSpPr>
          <p:nvPr/>
        </p:nvSpPr>
        <p:spPr>
          <a:xfrm>
            <a:off x="612648" y="116632"/>
            <a:ext cx="8153400" cy="864096"/>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2400" b="1" dirty="0">
                <a:solidFill>
                  <a:schemeClr val="bg2"/>
                </a:solidFill>
              </a:rPr>
              <a:t>PERJANJIAN KINERJA (</a:t>
            </a:r>
            <a:r>
              <a:rPr lang="id-ID" sz="2400" b="1" dirty="0">
                <a:solidFill>
                  <a:schemeClr val="bg2"/>
                </a:solidFill>
              </a:rPr>
              <a:t>PK</a:t>
            </a:r>
            <a:r>
              <a:rPr lang="en-US" sz="2400" b="1" dirty="0">
                <a:solidFill>
                  <a:schemeClr val="bg2"/>
                </a:solidFill>
              </a:rPr>
              <a:t>) TAHUN 2023</a:t>
            </a:r>
          </a:p>
          <a:p>
            <a:pPr algn="ctr"/>
            <a:r>
              <a:rPr lang="id-ID" sz="2400" b="1" dirty="0">
                <a:solidFill>
                  <a:schemeClr val="bg2"/>
                </a:solidFill>
              </a:rPr>
              <a:t> </a:t>
            </a:r>
            <a:r>
              <a:rPr lang="id-ID" sz="2000" b="1" dirty="0">
                <a:solidFill>
                  <a:schemeClr val="bg2"/>
                </a:solidFill>
              </a:rPr>
              <a:t>K</a:t>
            </a:r>
            <a:r>
              <a:rPr lang="en-US" sz="2000" b="1" dirty="0">
                <a:solidFill>
                  <a:schemeClr val="bg2"/>
                </a:solidFill>
              </a:rPr>
              <a:t>ASUBAG.</a:t>
            </a:r>
            <a:r>
              <a:rPr lang="id-ID" sz="2000" b="1" dirty="0">
                <a:solidFill>
                  <a:schemeClr val="bg2"/>
                </a:solidFill>
              </a:rPr>
              <a:t> PROGRAM DAN KEUANGAN KECAMATAN </a:t>
            </a:r>
            <a:r>
              <a:rPr lang="en-US" sz="2000" b="1" dirty="0">
                <a:solidFill>
                  <a:schemeClr val="bg2"/>
                </a:solidFill>
              </a:rPr>
              <a:t>SULANG</a:t>
            </a:r>
            <a:endParaRPr lang="id-ID" sz="2000" b="1" dirty="0">
              <a:solidFill>
                <a:schemeClr val="bg2"/>
              </a:solidFill>
            </a:endParaRPr>
          </a:p>
        </p:txBody>
      </p:sp>
      <p:graphicFrame>
        <p:nvGraphicFramePr>
          <p:cNvPr id="4" name="Content Placeholder 3"/>
          <p:cNvGraphicFramePr>
            <a:graphicFrameLocks/>
          </p:cNvGraphicFramePr>
          <p:nvPr>
            <p:extLst>
              <p:ext uri="{D42A27DB-BD31-4B8C-83A1-F6EECF244321}">
                <p14:modId xmlns:p14="http://schemas.microsoft.com/office/powerpoint/2010/main" val="719659109"/>
              </p:ext>
            </p:extLst>
          </p:nvPr>
        </p:nvGraphicFramePr>
        <p:xfrm>
          <a:off x="269776" y="1010732"/>
          <a:ext cx="8604448" cy="3179060"/>
        </p:xfrm>
        <a:graphic>
          <a:graphicData uri="http://schemas.openxmlformats.org/drawingml/2006/table">
            <a:tbl>
              <a:tblPr firstRow="1" bandRow="1">
                <a:tableStyleId>{5C22544A-7EE6-4342-B048-85BDC9FD1C3A}</a:tableStyleId>
              </a:tblPr>
              <a:tblGrid>
                <a:gridCol w="3366120">
                  <a:extLst>
                    <a:ext uri="{9D8B030D-6E8A-4147-A177-3AD203B41FA5}">
                      <a16:colId xmlns:a16="http://schemas.microsoft.com/office/drawing/2014/main" val="20000"/>
                    </a:ext>
                  </a:extLst>
                </a:gridCol>
                <a:gridCol w="3114600">
                  <a:extLst>
                    <a:ext uri="{9D8B030D-6E8A-4147-A177-3AD203B41FA5}">
                      <a16:colId xmlns:a16="http://schemas.microsoft.com/office/drawing/2014/main" val="20001"/>
                    </a:ext>
                  </a:extLst>
                </a:gridCol>
                <a:gridCol w="2123728">
                  <a:extLst>
                    <a:ext uri="{9D8B030D-6E8A-4147-A177-3AD203B41FA5}">
                      <a16:colId xmlns:a16="http://schemas.microsoft.com/office/drawing/2014/main" val="20002"/>
                    </a:ext>
                  </a:extLst>
                </a:gridCol>
              </a:tblGrid>
              <a:tr h="522144">
                <a:tc>
                  <a:txBody>
                    <a:bodyPr/>
                    <a:lstStyle/>
                    <a:p>
                      <a:pPr algn="ctr"/>
                      <a:r>
                        <a:rPr lang="id-ID" sz="1600" dirty="0">
                          <a:solidFill>
                            <a:schemeClr val="bg1"/>
                          </a:solidFill>
                        </a:rPr>
                        <a:t>SASARAN STRATEGIS</a:t>
                      </a:r>
                    </a:p>
                  </a:txBody>
                  <a:tcPr/>
                </a:tc>
                <a:tc>
                  <a:txBody>
                    <a:bodyPr/>
                    <a:lstStyle/>
                    <a:p>
                      <a:pPr algn="ctr"/>
                      <a:r>
                        <a:rPr lang="id-ID" sz="1600" dirty="0">
                          <a:solidFill>
                            <a:schemeClr val="bg1"/>
                          </a:solidFill>
                        </a:rPr>
                        <a:t>INDIKATOR KINERJA</a:t>
                      </a:r>
                    </a:p>
                  </a:txBody>
                  <a:tcPr anchor="ctr"/>
                </a:tc>
                <a:tc>
                  <a:txBody>
                    <a:bodyPr/>
                    <a:lstStyle/>
                    <a:p>
                      <a:pPr algn="ctr"/>
                      <a:r>
                        <a:rPr lang="id-ID" sz="1600" dirty="0">
                          <a:solidFill>
                            <a:schemeClr val="bg1"/>
                          </a:solidFill>
                        </a:rPr>
                        <a:t>TARGET (%)</a:t>
                      </a:r>
                    </a:p>
                  </a:txBody>
                  <a:tcPr/>
                </a:tc>
                <a:extLst>
                  <a:ext uri="{0D108BD9-81ED-4DB2-BD59-A6C34878D82A}">
                    <a16:rowId xmlns:a16="http://schemas.microsoft.com/office/drawing/2014/main" val="10000"/>
                  </a:ext>
                </a:extLst>
              </a:tr>
              <a:tr h="337858">
                <a:tc>
                  <a:txBody>
                    <a:bodyPr/>
                    <a:lstStyle/>
                    <a:p>
                      <a:r>
                        <a:rPr lang="en-US" sz="1400" dirty="0" err="1"/>
                        <a:t>Meningkatnya</a:t>
                      </a:r>
                      <a:r>
                        <a:rPr lang="en-US" sz="1400" dirty="0"/>
                        <a:t> </a:t>
                      </a:r>
                      <a:r>
                        <a:rPr lang="en-US" sz="1400" dirty="0" err="1"/>
                        <a:t>Perencanaan</a:t>
                      </a:r>
                      <a:r>
                        <a:rPr lang="en-US" sz="1400" dirty="0"/>
                        <a:t>, </a:t>
                      </a:r>
                      <a:r>
                        <a:rPr lang="en-US" sz="1400" dirty="0" err="1"/>
                        <a:t>Penganggaran</a:t>
                      </a:r>
                      <a:r>
                        <a:rPr lang="en-US" sz="1400" dirty="0"/>
                        <a:t> dan </a:t>
                      </a:r>
                      <a:r>
                        <a:rPr lang="en-US" sz="1400" dirty="0" err="1"/>
                        <a:t>Evaluasi</a:t>
                      </a:r>
                      <a:r>
                        <a:rPr lang="en-US" sz="1400" dirty="0"/>
                        <a:t> Kinerja </a:t>
                      </a:r>
                      <a:r>
                        <a:rPr lang="en-US" sz="1400" dirty="0" err="1"/>
                        <a:t>Perangkat</a:t>
                      </a:r>
                      <a:r>
                        <a:rPr lang="en-US" sz="1400" dirty="0"/>
                        <a:t> Daerah</a:t>
                      </a:r>
                      <a:endParaRPr lang="id-ID" sz="1400" dirty="0"/>
                    </a:p>
                  </a:txBody>
                  <a:tcPr/>
                </a:tc>
                <a:tc>
                  <a:txBody>
                    <a:bodyPr/>
                    <a:lstStyle/>
                    <a:p>
                      <a:pPr algn="l" fontAlgn="t"/>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Keselarasan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Perencanaan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terhadap</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Capaian</a:t>
                      </a:r>
                      <a:r>
                        <a:rPr lang="en-ID" sz="1400" b="0" i="0" u="none" strike="noStrike" dirty="0">
                          <a:solidFill>
                            <a:srgbClr val="000000"/>
                          </a:solidFill>
                          <a:effectLst/>
                          <a:latin typeface="+mn-lt"/>
                        </a:rPr>
                        <a:t> Kinerja </a:t>
                      </a:r>
                      <a:r>
                        <a:rPr lang="en-ID" sz="1400" b="0" i="0" u="none" strike="noStrike" dirty="0" err="1">
                          <a:solidFill>
                            <a:srgbClr val="000000"/>
                          </a:solidFill>
                          <a:effectLst/>
                          <a:latin typeface="+mn-lt"/>
                        </a:rPr>
                        <a:t>Perangkat</a:t>
                      </a:r>
                      <a:r>
                        <a:rPr lang="en-ID" sz="1400" b="0" i="0" u="none" strike="noStrike" dirty="0">
                          <a:solidFill>
                            <a:srgbClr val="000000"/>
                          </a:solidFill>
                          <a:effectLst/>
                          <a:latin typeface="+mn-lt"/>
                        </a:rPr>
                        <a:t> Daerah</a:t>
                      </a: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1"/>
                  </a:ext>
                </a:extLst>
              </a:tr>
              <a:tr h="3378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err="1"/>
                        <a:t>Meningkatnya</a:t>
                      </a:r>
                      <a:r>
                        <a:rPr lang="en-US" sz="1400" dirty="0"/>
                        <a:t> </a:t>
                      </a:r>
                      <a:r>
                        <a:rPr lang="en-US" sz="1400" dirty="0" err="1"/>
                        <a:t>Administrasi</a:t>
                      </a:r>
                      <a:r>
                        <a:rPr lang="en-US" sz="1400" dirty="0"/>
                        <a:t> </a:t>
                      </a:r>
                      <a:r>
                        <a:rPr lang="en-US" sz="1400" dirty="0" err="1"/>
                        <a:t>Keuangan</a:t>
                      </a:r>
                      <a:r>
                        <a:rPr lang="en-US" sz="1400" dirty="0"/>
                        <a:t> </a:t>
                      </a:r>
                      <a:r>
                        <a:rPr lang="en-US" sz="1400" dirty="0" err="1"/>
                        <a:t>Perangkat</a:t>
                      </a:r>
                      <a:r>
                        <a:rPr lang="en-US" sz="1400" dirty="0"/>
                        <a:t> Daerah</a:t>
                      </a:r>
                      <a:endParaRPr lang="id-ID" sz="1400" dirty="0"/>
                    </a:p>
                    <a:p>
                      <a:pPr algn="l"/>
                      <a:endParaRPr lang="id-ID" sz="1400" dirty="0"/>
                    </a:p>
                  </a:txBody>
                  <a:tcPr/>
                </a:tc>
                <a:tc>
                  <a:txBody>
                    <a:bodyPr/>
                    <a:lstStyle/>
                    <a:p>
                      <a:pPr algn="l" fontAlgn="t"/>
                      <a:r>
                        <a:rPr lang="sv-SE" sz="1400" b="0" i="0" u="none" strike="noStrike" dirty="0">
                          <a:solidFill>
                            <a:srgbClr val="000000"/>
                          </a:solidFill>
                          <a:effectLst/>
                          <a:latin typeface="+mn-lt"/>
                        </a:rPr>
                        <a:t>% Dokumen pelaporan keuangan  dengan kualitas baik</a:t>
                      </a:r>
                    </a:p>
                  </a:txBody>
                  <a:tcPr marL="0" marR="0" marT="0" marB="0"/>
                </a:tc>
                <a:tc>
                  <a:txBody>
                    <a:bodyPr/>
                    <a:lstStyle/>
                    <a:p>
                      <a:pPr algn="ctr"/>
                      <a:r>
                        <a:rPr lang="en-US" sz="1400" dirty="0"/>
                        <a:t>100</a:t>
                      </a:r>
                      <a:endParaRPr lang="id-ID" sz="1400" dirty="0"/>
                    </a:p>
                  </a:txBody>
                  <a:tcPr/>
                </a:tc>
                <a:extLst>
                  <a:ext uri="{0D108BD9-81ED-4DB2-BD59-A6C34878D82A}">
                    <a16:rowId xmlns:a16="http://schemas.microsoft.com/office/drawing/2014/main" val="10005"/>
                  </a:ext>
                </a:extLst>
              </a:tr>
              <a:tr h="337858">
                <a:tc>
                  <a:txBody>
                    <a:bodyPr/>
                    <a:lstStyle/>
                    <a:p>
                      <a:pPr algn="ctr"/>
                      <a:r>
                        <a:rPr lang="en-US" sz="1400" b="1" dirty="0"/>
                        <a:t>Program</a:t>
                      </a:r>
                      <a:endParaRPr lang="id-ID" sz="14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err="1"/>
                        <a:t>Anggaran</a:t>
                      </a:r>
                      <a:endParaRPr lang="id-ID" sz="1400" b="1" dirty="0"/>
                    </a:p>
                  </a:txBody>
                  <a:tcPr/>
                </a:tc>
                <a:tc>
                  <a:txBody>
                    <a:bodyPr/>
                    <a:lstStyle/>
                    <a:p>
                      <a:pPr algn="ctr"/>
                      <a:r>
                        <a:rPr lang="en-US" sz="1400" b="1" dirty="0" err="1"/>
                        <a:t>Ket</a:t>
                      </a:r>
                      <a:r>
                        <a:rPr lang="en-US" sz="1400" b="1" dirty="0"/>
                        <a:t>.</a:t>
                      </a:r>
                      <a:endParaRPr lang="id-ID" sz="1400" b="1" dirty="0"/>
                    </a:p>
                  </a:txBody>
                  <a:tcPr/>
                </a:tc>
                <a:extLst>
                  <a:ext uri="{0D108BD9-81ED-4DB2-BD59-A6C34878D82A}">
                    <a16:rowId xmlns:a16="http://schemas.microsoft.com/office/drawing/2014/main" val="10006"/>
                  </a:ext>
                </a:extLst>
              </a:tr>
              <a:tr h="337858">
                <a:tc>
                  <a:txBody>
                    <a:bodyPr/>
                    <a:lstStyle/>
                    <a:p>
                      <a:r>
                        <a:rPr lang="en-US" sz="1400" dirty="0" err="1"/>
                        <a:t>Penunjang</a:t>
                      </a:r>
                      <a:r>
                        <a:rPr lang="en-US" sz="1400" dirty="0"/>
                        <a:t> </a:t>
                      </a:r>
                      <a:r>
                        <a:rPr lang="en-US" sz="1400" dirty="0" err="1"/>
                        <a:t>Urusan</a:t>
                      </a:r>
                      <a:r>
                        <a:rPr lang="en-US" sz="1400" dirty="0"/>
                        <a:t> </a:t>
                      </a:r>
                      <a:r>
                        <a:rPr lang="en-US" sz="1400" dirty="0" err="1"/>
                        <a:t>Pemerintahan</a:t>
                      </a:r>
                      <a:r>
                        <a:rPr lang="en-US" sz="1400" dirty="0"/>
                        <a:t> Daerah </a:t>
                      </a:r>
                      <a:r>
                        <a:rPr lang="en-US" sz="1400" dirty="0" err="1"/>
                        <a:t>Kabupaten</a:t>
                      </a:r>
                      <a:r>
                        <a:rPr lang="en-US" sz="1400" dirty="0"/>
                        <a:t>/Kota</a:t>
                      </a:r>
                      <a:endParaRPr lang="id-ID" sz="1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a:t>2.007.734.500</a:t>
                      </a:r>
                      <a:endParaRPr lang="id-ID" sz="1400" dirty="0"/>
                    </a:p>
                  </a:txBody>
                  <a:tcPr/>
                </a:tc>
                <a:tc>
                  <a:txBody>
                    <a:bodyPr/>
                    <a:lstStyle/>
                    <a:p>
                      <a:pPr algn="ctr"/>
                      <a:r>
                        <a:rPr lang="en-US" sz="1400" dirty="0"/>
                        <a:t>APBD</a:t>
                      </a:r>
                      <a:endParaRPr lang="id-ID" sz="1400" dirty="0"/>
                    </a:p>
                  </a:txBody>
                  <a:tcPr/>
                </a:tc>
                <a:extLst>
                  <a:ext uri="{0D108BD9-81ED-4DB2-BD59-A6C34878D82A}">
                    <a16:rowId xmlns:a16="http://schemas.microsoft.com/office/drawing/2014/main" val="10007"/>
                  </a:ext>
                </a:extLst>
              </a:tr>
              <a:tr h="337858">
                <a:tc>
                  <a:txBody>
                    <a:bodyPr/>
                    <a:lstStyle/>
                    <a:p>
                      <a:endParaRPr lang="id-ID" sz="14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id-ID" sz="1400" dirty="0"/>
                    </a:p>
                  </a:txBody>
                  <a:tcPr/>
                </a:tc>
                <a:tc>
                  <a:txBody>
                    <a:bodyPr/>
                    <a:lstStyle/>
                    <a:p>
                      <a:pPr algn="ctr"/>
                      <a:endParaRPr lang="id-ID" sz="14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1265167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691680" y="2348880"/>
            <a:ext cx="5795730" cy="1080121"/>
          </a:xfrm>
        </p:spPr>
        <p:txBody>
          <a:bodyPr>
            <a:normAutofit fontScale="90000"/>
          </a:bodyPr>
          <a:lstStyle/>
          <a:p>
            <a:pPr algn="ctr"/>
            <a:r>
              <a:rPr lang="id-ID" sz="3600" b="1" dirty="0">
                <a:solidFill>
                  <a:schemeClr val="bg1"/>
                </a:solidFill>
              </a:rPr>
              <a:t>AKUNTABILITAS KINERJA TAHUN 20</a:t>
            </a:r>
            <a:r>
              <a:rPr lang="en-US" sz="3600" b="1" dirty="0">
                <a:solidFill>
                  <a:schemeClr val="bg1"/>
                </a:solidFill>
              </a:rPr>
              <a:t>22</a:t>
            </a:r>
            <a:endParaRPr lang="id-ID" sz="3600" b="1" dirty="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2400" b="1" dirty="0">
                <a:solidFill>
                  <a:schemeClr val="bg1"/>
                </a:solidFill>
              </a:rPr>
              <a:t>CAPAIAN KINERJA ORGANISASI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95515771"/>
              </p:ext>
            </p:extLst>
          </p:nvPr>
        </p:nvGraphicFramePr>
        <p:xfrm>
          <a:off x="377815" y="2463800"/>
          <a:ext cx="8388370" cy="1112520"/>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20000"/>
                    </a:ext>
                  </a:extLst>
                </a:gridCol>
                <a:gridCol w="1555148">
                  <a:extLst>
                    <a:ext uri="{9D8B030D-6E8A-4147-A177-3AD203B41FA5}">
                      <a16:colId xmlns:a16="http://schemas.microsoft.com/office/drawing/2014/main" val="20001"/>
                    </a:ext>
                  </a:extLst>
                </a:gridCol>
                <a:gridCol w="1677674">
                  <a:extLst>
                    <a:ext uri="{9D8B030D-6E8A-4147-A177-3AD203B41FA5}">
                      <a16:colId xmlns:a16="http://schemas.microsoft.com/office/drawing/2014/main" val="20002"/>
                    </a:ext>
                  </a:extLst>
                </a:gridCol>
                <a:gridCol w="1677674">
                  <a:extLst>
                    <a:ext uri="{9D8B030D-6E8A-4147-A177-3AD203B41FA5}">
                      <a16:colId xmlns:a16="http://schemas.microsoft.com/office/drawing/2014/main" val="20003"/>
                    </a:ext>
                  </a:extLst>
                </a:gridCol>
                <a:gridCol w="1677674">
                  <a:extLst>
                    <a:ext uri="{9D8B030D-6E8A-4147-A177-3AD203B41FA5}">
                      <a16:colId xmlns:a16="http://schemas.microsoft.com/office/drawing/2014/main" val="20004"/>
                    </a:ext>
                  </a:extLst>
                </a:gridCol>
              </a:tblGrid>
              <a:tr h="370840">
                <a:tc rowSpan="2">
                  <a:txBody>
                    <a:bodyPr/>
                    <a:lstStyle/>
                    <a:p>
                      <a:pPr algn="ctr"/>
                      <a:r>
                        <a:rPr lang="id-ID" dirty="0">
                          <a:solidFill>
                            <a:schemeClr val="bg1"/>
                          </a:solidFill>
                        </a:rPr>
                        <a:t>Indikator</a:t>
                      </a:r>
                    </a:p>
                  </a:txBody>
                  <a:tcPr anchor="ctr"/>
                </a:tc>
                <a:tc rowSpan="2">
                  <a:txBody>
                    <a:bodyPr/>
                    <a:lstStyle/>
                    <a:p>
                      <a:pPr algn="ctr"/>
                      <a:r>
                        <a:rPr lang="id-ID" dirty="0">
                          <a:solidFill>
                            <a:schemeClr val="bg1"/>
                          </a:solidFill>
                        </a:rPr>
                        <a:t>Capaian 20</a:t>
                      </a:r>
                      <a:r>
                        <a:rPr lang="en-US" dirty="0">
                          <a:solidFill>
                            <a:schemeClr val="bg1"/>
                          </a:solidFill>
                        </a:rPr>
                        <a:t>21</a:t>
                      </a:r>
                      <a:endParaRPr lang="id-ID" dirty="0">
                        <a:solidFill>
                          <a:schemeClr val="bg1"/>
                        </a:solidFill>
                      </a:endParaRPr>
                    </a:p>
                  </a:txBody>
                  <a:tcPr anchor="ctr"/>
                </a:tc>
                <a:tc gridSpan="3">
                  <a:txBody>
                    <a:bodyPr/>
                    <a:lstStyle/>
                    <a:p>
                      <a:pPr algn="ctr"/>
                      <a:r>
                        <a:rPr lang="id-ID" dirty="0">
                          <a:solidFill>
                            <a:schemeClr val="bg1"/>
                          </a:solidFill>
                        </a:rPr>
                        <a:t>Tahun 20</a:t>
                      </a:r>
                      <a:r>
                        <a:rPr lang="en-US" dirty="0">
                          <a:solidFill>
                            <a:schemeClr val="bg1"/>
                          </a:solidFill>
                        </a:rPr>
                        <a:t>22</a:t>
                      </a:r>
                      <a:endParaRPr lang="id-ID"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b="1" dirty="0">
                          <a:solidFill>
                            <a:schemeClr val="bg1"/>
                          </a:solidFill>
                        </a:rPr>
                        <a:t>Target</a:t>
                      </a:r>
                    </a:p>
                  </a:txBody>
                  <a:tcPr>
                    <a:solidFill>
                      <a:schemeClr val="accent1"/>
                    </a:solidFill>
                  </a:tcPr>
                </a:tc>
                <a:tc>
                  <a:txBody>
                    <a:bodyPr/>
                    <a:lstStyle/>
                    <a:p>
                      <a:pPr algn="ctr"/>
                      <a:r>
                        <a:rPr lang="id-ID" b="1" dirty="0">
                          <a:solidFill>
                            <a:schemeClr val="bg1"/>
                          </a:solidFill>
                        </a:rPr>
                        <a:t>Realisasi</a:t>
                      </a:r>
                    </a:p>
                  </a:txBody>
                  <a:tcPr>
                    <a:solidFill>
                      <a:schemeClr val="accent1"/>
                    </a:solidFill>
                  </a:tcPr>
                </a:tc>
                <a:tc>
                  <a:txBody>
                    <a:bodyPr/>
                    <a:lstStyle/>
                    <a:p>
                      <a:pPr algn="ctr"/>
                      <a:r>
                        <a:rPr lang="id-ID"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r>
                        <a:rPr lang="en-US" sz="1400" dirty="0"/>
                        <a:t>Nilai SAKIP OPD</a:t>
                      </a:r>
                      <a:endParaRPr lang="id-ID" sz="1400" dirty="0"/>
                    </a:p>
                  </a:txBody>
                  <a:tcPr/>
                </a:tc>
                <a:tc>
                  <a:txBody>
                    <a:bodyPr/>
                    <a:lstStyle/>
                    <a:p>
                      <a:pPr algn="ctr"/>
                      <a:r>
                        <a:rPr lang="en-US" sz="1400" dirty="0"/>
                        <a:t>61,03</a:t>
                      </a:r>
                      <a:endParaRPr lang="id-ID" sz="1400" dirty="0"/>
                    </a:p>
                  </a:txBody>
                  <a:tcPr/>
                </a:tc>
                <a:tc>
                  <a:txBody>
                    <a:bodyPr/>
                    <a:lstStyle/>
                    <a:p>
                      <a:pPr algn="ctr"/>
                      <a:r>
                        <a:rPr lang="en-US" sz="1400" dirty="0"/>
                        <a:t>70</a:t>
                      </a:r>
                      <a:endParaRPr lang="id-ID" sz="1400" dirty="0"/>
                    </a:p>
                  </a:txBody>
                  <a:tcPr/>
                </a:tc>
                <a:tc>
                  <a:txBody>
                    <a:bodyPr/>
                    <a:lstStyle/>
                    <a:p>
                      <a:pPr algn="ctr"/>
                      <a:r>
                        <a:rPr lang="en-US" sz="1400" dirty="0"/>
                        <a:t>62</a:t>
                      </a:r>
                      <a:endParaRPr lang="id-ID" sz="1400" dirty="0"/>
                    </a:p>
                  </a:txBody>
                  <a:tcPr/>
                </a:tc>
                <a:tc>
                  <a:txBody>
                    <a:bodyPr/>
                    <a:lstStyle/>
                    <a:p>
                      <a:pPr algn="ctr"/>
                      <a:r>
                        <a:rPr lang="en-US" sz="1400" dirty="0"/>
                        <a:t>62</a:t>
                      </a:r>
                      <a:endParaRPr lang="id-ID" sz="1400" dirty="0"/>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558496" y="902883"/>
            <a:ext cx="7848871" cy="400110"/>
          </a:xfrm>
          <a:prstGeom prst="rect">
            <a:avLst/>
          </a:prstGeom>
          <a:noFill/>
        </p:spPr>
        <p:txBody>
          <a:bodyPr wrap="square" rtlCol="0">
            <a:spAutoFit/>
          </a:bodyPr>
          <a:lstStyle/>
          <a:p>
            <a:pPr marL="1978025" indent="-1978025">
              <a:tabLst>
                <a:tab pos="1619250" algn="l"/>
                <a:tab pos="1978025" algn="l"/>
              </a:tabLst>
            </a:pPr>
            <a:r>
              <a:rPr lang="id-ID" sz="2000" b="1" dirty="0">
                <a:solidFill>
                  <a:schemeClr val="bg1"/>
                </a:solidFill>
              </a:rPr>
              <a:t>SASARAN 1</a:t>
            </a:r>
            <a:r>
              <a:rPr lang="id-ID" sz="2000" dirty="0">
                <a:solidFill>
                  <a:schemeClr val="bg1"/>
                </a:solidFill>
              </a:rPr>
              <a:t>:	</a:t>
            </a:r>
            <a:r>
              <a:rPr lang="id-ID" sz="2000" b="1" dirty="0">
                <a:solidFill>
                  <a:schemeClr val="bg1"/>
                </a:solidFill>
              </a:rPr>
              <a:t>Meningkatnya </a:t>
            </a:r>
            <a:r>
              <a:rPr lang="en-US" sz="2000" b="1" dirty="0">
                <a:solidFill>
                  <a:schemeClr val="bg1"/>
                </a:solidFill>
              </a:rPr>
              <a:t>Nilai SAKIP OPD </a:t>
            </a:r>
            <a:r>
              <a:rPr lang="en-US" sz="2000" b="1" dirty="0" err="1">
                <a:solidFill>
                  <a:schemeClr val="bg1"/>
                </a:solidFill>
              </a:rPr>
              <a:t>Kecamatan</a:t>
            </a:r>
            <a:r>
              <a:rPr lang="en-US" sz="2000" b="1" dirty="0">
                <a:solidFill>
                  <a:schemeClr val="bg1"/>
                </a:solidFill>
              </a:rPr>
              <a:t> </a:t>
            </a:r>
            <a:endParaRPr lang="id-ID" sz="2000" b="1" dirty="0">
              <a:solidFill>
                <a:schemeClr val="bg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2648" y="332656"/>
            <a:ext cx="8153400" cy="576064"/>
          </a:xfrm>
        </p:spPr>
        <p:txBody>
          <a:bodyPr>
            <a:noAutofit/>
          </a:bodyPr>
          <a:lstStyle/>
          <a:p>
            <a:pPr algn="ctr"/>
            <a:r>
              <a:rPr lang="id-ID" sz="2400" b="1" dirty="0">
                <a:solidFill>
                  <a:schemeClr val="bg2"/>
                </a:solidFill>
              </a:rPr>
              <a:t>CAPAIAN KINERJA ORGANISASI</a:t>
            </a:r>
          </a:p>
        </p:txBody>
      </p:sp>
      <p:sp>
        <p:nvSpPr>
          <p:cNvPr id="5" name="TextBox 4"/>
          <p:cNvSpPr txBox="1"/>
          <p:nvPr/>
        </p:nvSpPr>
        <p:spPr>
          <a:xfrm>
            <a:off x="395536" y="982469"/>
            <a:ext cx="8748463" cy="615553"/>
          </a:xfrm>
          <a:prstGeom prst="rect">
            <a:avLst/>
          </a:prstGeom>
          <a:solidFill>
            <a:schemeClr val="accent5"/>
          </a:solidFill>
        </p:spPr>
        <p:txBody>
          <a:bodyPr wrap="square" rtlCol="0">
            <a:spAutoFit/>
          </a:bodyPr>
          <a:lstStyle/>
          <a:p>
            <a:r>
              <a:rPr lang="id-ID" b="1" dirty="0">
                <a:solidFill>
                  <a:schemeClr val="bg2"/>
                </a:solidFill>
              </a:rPr>
              <a:t>SASARAN 2 </a:t>
            </a:r>
            <a:r>
              <a:rPr lang="id-ID" sz="1600" b="1" dirty="0">
                <a:solidFill>
                  <a:schemeClr val="bg2"/>
                </a:solidFill>
              </a:rPr>
              <a:t>: Meningkatnya </a:t>
            </a:r>
            <a:r>
              <a:rPr lang="en-US" sz="1600" b="1" dirty="0" err="1">
                <a:solidFill>
                  <a:schemeClr val="bg2"/>
                </a:solidFill>
              </a:rPr>
              <a:t>Perencanaan</a:t>
            </a:r>
            <a:r>
              <a:rPr lang="en-US" sz="1600" b="1" dirty="0">
                <a:solidFill>
                  <a:schemeClr val="bg2"/>
                </a:solidFill>
              </a:rPr>
              <a:t> </a:t>
            </a:r>
            <a:r>
              <a:rPr lang="en-US" sz="1600" b="1" dirty="0" err="1">
                <a:solidFill>
                  <a:schemeClr val="bg2"/>
                </a:solidFill>
              </a:rPr>
              <a:t>Penganggaran</a:t>
            </a:r>
            <a:r>
              <a:rPr lang="en-US" sz="1600" b="1" dirty="0">
                <a:solidFill>
                  <a:schemeClr val="bg2"/>
                </a:solidFill>
              </a:rPr>
              <a:t> dan </a:t>
            </a:r>
            <a:r>
              <a:rPr lang="en-US" sz="1600" b="1" dirty="0" err="1">
                <a:solidFill>
                  <a:schemeClr val="bg2"/>
                </a:solidFill>
              </a:rPr>
              <a:t>Evaluasi</a:t>
            </a:r>
            <a:r>
              <a:rPr lang="en-US" sz="1600" b="1" dirty="0">
                <a:solidFill>
                  <a:schemeClr val="bg2"/>
                </a:solidFill>
              </a:rPr>
              <a:t> Kinerja </a:t>
            </a:r>
            <a:r>
              <a:rPr lang="en-US" sz="1600" b="1" dirty="0" err="1">
                <a:solidFill>
                  <a:schemeClr val="bg2"/>
                </a:solidFill>
              </a:rPr>
              <a:t>Perangkat</a:t>
            </a:r>
            <a:r>
              <a:rPr lang="en-US" sz="1600" b="1" dirty="0">
                <a:solidFill>
                  <a:schemeClr val="bg2"/>
                </a:solidFill>
              </a:rPr>
              <a:t> Daerah</a:t>
            </a:r>
            <a:endParaRPr lang="id-ID" sz="1600" b="1" dirty="0">
              <a:solidFill>
                <a:schemeClr val="bg2"/>
              </a:solidFill>
            </a:endParaRPr>
          </a:p>
        </p:txBody>
      </p:sp>
      <p:graphicFrame>
        <p:nvGraphicFramePr>
          <p:cNvPr id="8" name="Table 8">
            <a:extLst>
              <a:ext uri="{FF2B5EF4-FFF2-40B4-BE49-F238E27FC236}">
                <a16:creationId xmlns:a16="http://schemas.microsoft.com/office/drawing/2014/main" id="{48ED3E99-02B0-4235-B31A-CAD20E86655B}"/>
              </a:ext>
            </a:extLst>
          </p:cNvPr>
          <p:cNvGraphicFramePr>
            <a:graphicFrameLocks noGrp="1"/>
          </p:cNvGraphicFramePr>
          <p:nvPr>
            <p:ph idx="1"/>
            <p:extLst>
              <p:ext uri="{D42A27DB-BD31-4B8C-83A1-F6EECF244321}">
                <p14:modId xmlns:p14="http://schemas.microsoft.com/office/powerpoint/2010/main" val="4016290170"/>
              </p:ext>
            </p:extLst>
          </p:nvPr>
        </p:nvGraphicFramePr>
        <p:xfrm>
          <a:off x="395536" y="2052320"/>
          <a:ext cx="8370511" cy="2021840"/>
        </p:xfrm>
        <a:graphic>
          <a:graphicData uri="http://schemas.openxmlformats.org/drawingml/2006/table">
            <a:tbl>
              <a:tblPr firstRow="1" bandRow="1">
                <a:tableStyleId>{5C22544A-7EE6-4342-B048-85BDC9FD1C3A}</a:tableStyleId>
              </a:tblPr>
              <a:tblGrid>
                <a:gridCol w="1911333">
                  <a:extLst>
                    <a:ext uri="{9D8B030D-6E8A-4147-A177-3AD203B41FA5}">
                      <a16:colId xmlns:a16="http://schemas.microsoft.com/office/drawing/2014/main" val="4156225438"/>
                    </a:ext>
                  </a:extLst>
                </a:gridCol>
                <a:gridCol w="1436872">
                  <a:extLst>
                    <a:ext uri="{9D8B030D-6E8A-4147-A177-3AD203B41FA5}">
                      <a16:colId xmlns:a16="http://schemas.microsoft.com/office/drawing/2014/main" val="3784190359"/>
                    </a:ext>
                  </a:extLst>
                </a:gridCol>
                <a:gridCol w="1674102">
                  <a:extLst>
                    <a:ext uri="{9D8B030D-6E8A-4147-A177-3AD203B41FA5}">
                      <a16:colId xmlns:a16="http://schemas.microsoft.com/office/drawing/2014/main" val="3992250467"/>
                    </a:ext>
                  </a:extLst>
                </a:gridCol>
                <a:gridCol w="1674102">
                  <a:extLst>
                    <a:ext uri="{9D8B030D-6E8A-4147-A177-3AD203B41FA5}">
                      <a16:colId xmlns:a16="http://schemas.microsoft.com/office/drawing/2014/main" val="2922130557"/>
                    </a:ext>
                  </a:extLst>
                </a:gridCol>
                <a:gridCol w="1674102">
                  <a:extLst>
                    <a:ext uri="{9D8B030D-6E8A-4147-A177-3AD203B41FA5}">
                      <a16:colId xmlns:a16="http://schemas.microsoft.com/office/drawing/2014/main" val="2671690710"/>
                    </a:ext>
                  </a:extLst>
                </a:gridCol>
              </a:tblGrid>
              <a:tr h="370840">
                <a:tc rowSpan="2">
                  <a:txBody>
                    <a:bodyPr/>
                    <a:lstStyle/>
                    <a:p>
                      <a:pPr algn="ctr"/>
                      <a:r>
                        <a:rPr lang="en-US" dirty="0" err="1">
                          <a:solidFill>
                            <a:schemeClr val="bg1"/>
                          </a:solidFill>
                        </a:rPr>
                        <a:t>Indikator</a:t>
                      </a:r>
                      <a:endParaRPr lang="en-ID" dirty="0">
                        <a:solidFill>
                          <a:schemeClr val="bg1"/>
                        </a:solidFill>
                      </a:endParaRPr>
                    </a:p>
                  </a:txBody>
                  <a:tcPr>
                    <a:solidFill>
                      <a:schemeClr val="accent5"/>
                    </a:solidFill>
                  </a:tcPr>
                </a:tc>
                <a:tc rowSpan="2">
                  <a:txBody>
                    <a:bodyPr/>
                    <a:lstStyle/>
                    <a:p>
                      <a:pPr algn="ctr"/>
                      <a:r>
                        <a:rPr lang="en-US" dirty="0" err="1">
                          <a:solidFill>
                            <a:schemeClr val="bg1"/>
                          </a:solidFill>
                        </a:rPr>
                        <a:t>Capaian</a:t>
                      </a:r>
                      <a:r>
                        <a:rPr lang="en-US" dirty="0">
                          <a:solidFill>
                            <a:schemeClr val="bg1"/>
                          </a:solidFill>
                        </a:rPr>
                        <a:t> 2021</a:t>
                      </a:r>
                      <a:endParaRPr lang="en-ID" dirty="0">
                        <a:solidFill>
                          <a:schemeClr val="bg1"/>
                        </a:solidFill>
                      </a:endParaRPr>
                    </a:p>
                  </a:txBody>
                  <a:tcPr>
                    <a:solidFill>
                      <a:schemeClr val="accent5"/>
                    </a:solidFill>
                  </a:tcPr>
                </a:tc>
                <a:tc gridSpan="3">
                  <a:txBody>
                    <a:bodyPr/>
                    <a:lstStyle/>
                    <a:p>
                      <a:pPr algn="ctr"/>
                      <a:r>
                        <a:rPr lang="en-US" dirty="0" err="1">
                          <a:solidFill>
                            <a:schemeClr val="bg1"/>
                          </a:solidFill>
                        </a:rPr>
                        <a:t>Tahun</a:t>
                      </a:r>
                      <a:r>
                        <a:rPr lang="en-US" dirty="0">
                          <a:solidFill>
                            <a:schemeClr val="bg1"/>
                          </a:solidFill>
                        </a:rPr>
                        <a:t> 2022</a:t>
                      </a:r>
                      <a:endParaRPr lang="en-ID" dirty="0">
                        <a:solidFill>
                          <a:schemeClr val="bg1"/>
                        </a:solidFill>
                      </a:endParaRPr>
                    </a:p>
                  </a:txBody>
                  <a:tcPr>
                    <a:solidFill>
                      <a:schemeClr val="accent5"/>
                    </a:solidFill>
                  </a:tcPr>
                </a:tc>
                <a:tc hMerge="1">
                  <a:txBody>
                    <a:bodyPr/>
                    <a:lstStyle/>
                    <a:p>
                      <a:endParaRPr lang="en-ID" dirty="0"/>
                    </a:p>
                  </a:txBody>
                  <a:tcPr/>
                </a:tc>
                <a:tc hMerge="1">
                  <a:txBody>
                    <a:bodyPr/>
                    <a:lstStyle/>
                    <a:p>
                      <a:endParaRPr lang="en-ID" dirty="0"/>
                    </a:p>
                  </a:txBody>
                  <a:tcPr/>
                </a:tc>
                <a:extLst>
                  <a:ext uri="{0D108BD9-81ED-4DB2-BD59-A6C34878D82A}">
                    <a16:rowId xmlns:a16="http://schemas.microsoft.com/office/drawing/2014/main" val="973759931"/>
                  </a:ext>
                </a:extLst>
              </a:tr>
              <a:tr h="370840">
                <a:tc vMerge="1">
                  <a:txBody>
                    <a:bodyPr/>
                    <a:lstStyle/>
                    <a:p>
                      <a:endParaRPr lang="en-ID" dirty="0"/>
                    </a:p>
                  </a:txBody>
                  <a:tcPr/>
                </a:tc>
                <a:tc vMerge="1">
                  <a:txBody>
                    <a:bodyPr/>
                    <a:lstStyle/>
                    <a:p>
                      <a:endParaRPr lang="en-ID" dirty="0"/>
                    </a:p>
                  </a:txBody>
                  <a:tcPr/>
                </a:tc>
                <a:tc>
                  <a:txBody>
                    <a:bodyPr/>
                    <a:lstStyle/>
                    <a:p>
                      <a:pPr algn="ctr"/>
                      <a:r>
                        <a:rPr lang="en-US" dirty="0">
                          <a:solidFill>
                            <a:schemeClr val="bg1"/>
                          </a:solidFill>
                        </a:rPr>
                        <a:t>Target</a:t>
                      </a:r>
                      <a:endParaRPr lang="en-ID" dirty="0">
                        <a:solidFill>
                          <a:schemeClr val="bg1"/>
                        </a:solidFill>
                      </a:endParaRPr>
                    </a:p>
                  </a:txBody>
                  <a:tcPr>
                    <a:solidFill>
                      <a:schemeClr val="accent5"/>
                    </a:solidFill>
                  </a:tcPr>
                </a:tc>
                <a:tc>
                  <a:txBody>
                    <a:bodyPr/>
                    <a:lstStyle/>
                    <a:p>
                      <a:pPr algn="ctr"/>
                      <a:r>
                        <a:rPr lang="en-US" dirty="0" err="1"/>
                        <a:t>Realisasi</a:t>
                      </a:r>
                      <a:endParaRPr lang="en-ID" dirty="0"/>
                    </a:p>
                  </a:txBody>
                  <a:tcPr>
                    <a:solidFill>
                      <a:schemeClr val="accent5"/>
                    </a:solidFill>
                  </a:tcPr>
                </a:tc>
                <a:tc>
                  <a:txBody>
                    <a:bodyPr/>
                    <a:lstStyle/>
                    <a:p>
                      <a:pPr algn="ctr"/>
                      <a:r>
                        <a:rPr lang="en-US" dirty="0"/>
                        <a:t>% </a:t>
                      </a:r>
                      <a:r>
                        <a:rPr lang="en-US" dirty="0" err="1"/>
                        <a:t>Capaian</a:t>
                      </a:r>
                      <a:endParaRPr lang="en-ID" dirty="0"/>
                    </a:p>
                  </a:txBody>
                  <a:tcPr>
                    <a:solidFill>
                      <a:schemeClr val="accent5"/>
                    </a:solidFill>
                  </a:tcPr>
                </a:tc>
                <a:extLst>
                  <a:ext uri="{0D108BD9-81ED-4DB2-BD59-A6C34878D82A}">
                    <a16:rowId xmlns:a16="http://schemas.microsoft.com/office/drawing/2014/main" val="4260713564"/>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Keselarasan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Perencanaan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terhadap</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Capaian</a:t>
                      </a:r>
                      <a:r>
                        <a:rPr lang="en-ID" sz="1400" b="0" i="0" u="none" strike="noStrike" dirty="0">
                          <a:solidFill>
                            <a:srgbClr val="000000"/>
                          </a:solidFill>
                          <a:effectLst/>
                          <a:latin typeface="+mn-lt"/>
                        </a:rPr>
                        <a:t> Kinerja </a:t>
                      </a:r>
                      <a:r>
                        <a:rPr lang="en-ID" sz="1400" b="0" i="0" u="none" strike="noStrike" dirty="0" err="1">
                          <a:solidFill>
                            <a:srgbClr val="000000"/>
                          </a:solidFill>
                          <a:effectLst/>
                          <a:latin typeface="+mn-lt"/>
                        </a:rPr>
                        <a:t>Perangkat</a:t>
                      </a:r>
                      <a:r>
                        <a:rPr lang="en-ID" sz="1400" b="0" i="0" u="none" strike="noStrike" dirty="0">
                          <a:solidFill>
                            <a:srgbClr val="000000"/>
                          </a:solidFill>
                          <a:effectLst/>
                          <a:latin typeface="+mn-lt"/>
                        </a:rPr>
                        <a:t> Daerah</a:t>
                      </a:r>
                    </a:p>
                  </a:txBody>
                  <a:tcPr marL="0" marR="0" marT="0" marB="0"/>
                </a:tc>
                <a:tc>
                  <a:txBody>
                    <a:bodyPr/>
                    <a:lstStyle/>
                    <a:p>
                      <a:pPr algn="ctr"/>
                      <a:r>
                        <a:rPr lang="en-US" sz="1400" dirty="0"/>
                        <a:t>100</a:t>
                      </a:r>
                      <a:endParaRPr lang="en-ID" sz="1400" dirty="0"/>
                    </a:p>
                  </a:txBody>
                  <a:tcPr/>
                </a:tc>
                <a:tc>
                  <a:txBody>
                    <a:bodyPr/>
                    <a:lstStyle/>
                    <a:p>
                      <a:pPr algn="ctr"/>
                      <a:r>
                        <a:rPr lang="en-US" sz="1400" dirty="0"/>
                        <a:t>100</a:t>
                      </a:r>
                      <a:endParaRPr lang="en-ID" sz="1400" dirty="0"/>
                    </a:p>
                  </a:txBody>
                  <a:tcPr/>
                </a:tc>
                <a:tc>
                  <a:txBody>
                    <a:bodyPr/>
                    <a:lstStyle/>
                    <a:p>
                      <a:pPr algn="ctr"/>
                      <a:r>
                        <a:rPr lang="en-US" sz="1400" dirty="0"/>
                        <a:t>100</a:t>
                      </a:r>
                      <a:endParaRPr lang="en-ID" sz="1400" dirty="0"/>
                    </a:p>
                  </a:txBody>
                  <a:tcPr/>
                </a:tc>
                <a:tc>
                  <a:txBody>
                    <a:bodyPr/>
                    <a:lstStyle/>
                    <a:p>
                      <a:pPr algn="ctr"/>
                      <a:r>
                        <a:rPr lang="en-US" sz="1400" dirty="0"/>
                        <a:t>100</a:t>
                      </a:r>
                      <a:endParaRPr lang="en-ID" sz="1400" dirty="0"/>
                    </a:p>
                  </a:txBody>
                  <a:tcPr/>
                </a:tc>
                <a:extLst>
                  <a:ext uri="{0D108BD9-81ED-4DB2-BD59-A6C34878D82A}">
                    <a16:rowId xmlns:a16="http://schemas.microsoft.com/office/drawing/2014/main" val="3978298966"/>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2648" y="188640"/>
            <a:ext cx="8153400" cy="990600"/>
          </a:xfrm>
        </p:spPr>
        <p:txBody>
          <a:bodyPr>
            <a:noAutofit/>
          </a:bodyPr>
          <a:lstStyle/>
          <a:p>
            <a:pPr algn="ctr"/>
            <a:r>
              <a:rPr lang="id-ID" sz="2400" b="1" dirty="0">
                <a:solidFill>
                  <a:schemeClr val="bg2"/>
                </a:solidFill>
              </a:rPr>
              <a:t>CAPAIAN KINERJA ORGANISASI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0516103"/>
              </p:ext>
            </p:extLst>
          </p:nvPr>
        </p:nvGraphicFramePr>
        <p:xfrm>
          <a:off x="278668" y="1722120"/>
          <a:ext cx="8586664" cy="1889760"/>
        </p:xfrm>
        <a:graphic>
          <a:graphicData uri="http://schemas.openxmlformats.org/drawingml/2006/table">
            <a:tbl>
              <a:tblPr firstRow="1" bandRow="1">
                <a:tableStyleId>{5C22544A-7EE6-4342-B048-85BDC9FD1C3A}</a:tableStyleId>
              </a:tblPr>
              <a:tblGrid>
                <a:gridCol w="2520281">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1052971">
                  <a:extLst>
                    <a:ext uri="{9D8B030D-6E8A-4147-A177-3AD203B41FA5}">
                      <a16:colId xmlns:a16="http://schemas.microsoft.com/office/drawing/2014/main" val="20002"/>
                    </a:ext>
                  </a:extLst>
                </a:gridCol>
                <a:gridCol w="1323293">
                  <a:extLst>
                    <a:ext uri="{9D8B030D-6E8A-4147-A177-3AD203B41FA5}">
                      <a16:colId xmlns:a16="http://schemas.microsoft.com/office/drawing/2014/main" val="20003"/>
                    </a:ext>
                  </a:extLst>
                </a:gridCol>
                <a:gridCol w="1097831">
                  <a:extLst>
                    <a:ext uri="{9D8B030D-6E8A-4147-A177-3AD203B41FA5}">
                      <a16:colId xmlns:a16="http://schemas.microsoft.com/office/drawing/2014/main" val="20004"/>
                    </a:ext>
                  </a:extLst>
                </a:gridCol>
              </a:tblGrid>
              <a:tr h="205094">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endParaRPr lang="en-US" sz="1600" dirty="0">
                        <a:solidFill>
                          <a:schemeClr val="bg1"/>
                        </a:solidFill>
                      </a:endParaRPr>
                    </a:p>
                    <a:p>
                      <a:pPr algn="ctr"/>
                      <a:r>
                        <a:rPr lang="id-ID" sz="1600" dirty="0">
                          <a:solidFill>
                            <a:schemeClr val="bg1"/>
                          </a:solidFill>
                        </a:rPr>
                        <a:t>Capaian 2</a:t>
                      </a:r>
                      <a:r>
                        <a:rPr lang="en-US" sz="1600" dirty="0">
                          <a:solidFill>
                            <a:schemeClr val="bg1"/>
                          </a:solidFill>
                        </a:rPr>
                        <a:t>021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54254">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503413">
                <a:tc>
                  <a:txBody>
                    <a:bodyPr/>
                    <a:lstStyle/>
                    <a:p>
                      <a:pPr algn="l" fontAlgn="t"/>
                      <a:r>
                        <a:rPr lang="sv-SE" sz="1400" b="0" i="0" u="none" strike="noStrike" dirty="0">
                          <a:solidFill>
                            <a:srgbClr val="000000"/>
                          </a:solidFill>
                          <a:effectLst/>
                          <a:latin typeface="+mn-lt"/>
                        </a:rPr>
                        <a:t>Persentase Dokumen Pelaporan Keuangan  dengan kualitas baik</a:t>
                      </a:r>
                    </a:p>
                  </a:txBody>
                  <a:tcPr marL="0" marR="0" marT="0" marB="0"/>
                </a:tc>
                <a:tc>
                  <a:txBody>
                    <a:bodyPr/>
                    <a:lstStyle/>
                    <a:p>
                      <a:pPr algn="ctr"/>
                      <a:r>
                        <a:rPr lang="en-US" sz="1400" dirty="0"/>
                        <a:t>00</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98,18</a:t>
                      </a:r>
                      <a:endParaRPr lang="id-ID" sz="1400" dirty="0"/>
                    </a:p>
                  </a:txBody>
                  <a:tcPr/>
                </a:tc>
                <a:tc>
                  <a:txBody>
                    <a:bodyPr/>
                    <a:lstStyle/>
                    <a:p>
                      <a:pPr algn="ctr"/>
                      <a:r>
                        <a:rPr lang="en-US" sz="1400" dirty="0"/>
                        <a:t>98,18</a:t>
                      </a:r>
                      <a:endParaRPr lang="id-ID" sz="1400" dirty="0"/>
                    </a:p>
                  </a:txBody>
                  <a:tcPr/>
                </a:tc>
                <a:extLst>
                  <a:ext uri="{0D108BD9-81ED-4DB2-BD59-A6C34878D82A}">
                    <a16:rowId xmlns:a16="http://schemas.microsoft.com/office/drawing/2014/main" val="10002"/>
                  </a:ext>
                </a:extLst>
              </a:tr>
              <a:tr h="2050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278668" y="660603"/>
            <a:ext cx="9194098" cy="400110"/>
          </a:xfrm>
          <a:prstGeom prst="rect">
            <a:avLst/>
          </a:prstGeom>
          <a:noFill/>
        </p:spPr>
        <p:txBody>
          <a:bodyPr wrap="square" rtlCol="0">
            <a:spAutoFit/>
          </a:bodyPr>
          <a:lstStyle/>
          <a:p>
            <a:r>
              <a:rPr lang="id-ID" sz="2000" b="1" dirty="0">
                <a:solidFill>
                  <a:schemeClr val="bg2"/>
                </a:solidFill>
              </a:rPr>
              <a:t>SASARAN 3 : Meningkatnya </a:t>
            </a:r>
            <a:r>
              <a:rPr lang="en-US" sz="2000" b="1" dirty="0" err="1">
                <a:solidFill>
                  <a:schemeClr val="bg2"/>
                </a:solidFill>
              </a:rPr>
              <a:t>Administrasi</a:t>
            </a:r>
            <a:r>
              <a:rPr lang="en-US" sz="2000" b="1" dirty="0">
                <a:solidFill>
                  <a:schemeClr val="bg2"/>
                </a:solidFill>
              </a:rPr>
              <a:t> </a:t>
            </a:r>
            <a:r>
              <a:rPr lang="en-US" sz="2000" b="1" dirty="0" err="1">
                <a:solidFill>
                  <a:schemeClr val="bg2"/>
                </a:solidFill>
              </a:rPr>
              <a:t>Keuangan</a:t>
            </a:r>
            <a:r>
              <a:rPr lang="en-US" sz="2000" b="1" dirty="0">
                <a:solidFill>
                  <a:schemeClr val="bg2"/>
                </a:solidFill>
              </a:rPr>
              <a:t> </a:t>
            </a:r>
            <a:r>
              <a:rPr lang="en-US" sz="2000" b="1" dirty="0" err="1">
                <a:solidFill>
                  <a:schemeClr val="bg2"/>
                </a:solidFill>
              </a:rPr>
              <a:t>Perangkat</a:t>
            </a:r>
            <a:r>
              <a:rPr lang="en-US" sz="2000" b="1" dirty="0">
                <a:solidFill>
                  <a:schemeClr val="bg2"/>
                </a:solidFill>
              </a:rPr>
              <a:t> Daerah</a:t>
            </a:r>
            <a:endParaRPr lang="id-ID" sz="2000" b="1" dirty="0">
              <a:solidFill>
                <a:schemeClr val="bg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35331831"/>
              </p:ext>
            </p:extLst>
          </p:nvPr>
        </p:nvGraphicFramePr>
        <p:xfrm>
          <a:off x="179510" y="1772816"/>
          <a:ext cx="8712969" cy="2382520"/>
        </p:xfrm>
        <a:graphic>
          <a:graphicData uri="http://schemas.openxmlformats.org/drawingml/2006/table">
            <a:tbl>
              <a:tblPr firstRow="1" bandRow="1">
                <a:tableStyleId>{5C22544A-7EE6-4342-B048-85BDC9FD1C3A}</a:tableStyleId>
              </a:tblPr>
              <a:tblGrid>
                <a:gridCol w="2995756">
                  <a:extLst>
                    <a:ext uri="{9D8B030D-6E8A-4147-A177-3AD203B41FA5}">
                      <a16:colId xmlns:a16="http://schemas.microsoft.com/office/drawing/2014/main" val="20000"/>
                    </a:ext>
                  </a:extLst>
                </a:gridCol>
                <a:gridCol w="1972814">
                  <a:extLst>
                    <a:ext uri="{9D8B030D-6E8A-4147-A177-3AD203B41FA5}">
                      <a16:colId xmlns:a16="http://schemas.microsoft.com/office/drawing/2014/main" val="20001"/>
                    </a:ext>
                  </a:extLst>
                </a:gridCol>
                <a:gridCol w="1008096">
                  <a:extLst>
                    <a:ext uri="{9D8B030D-6E8A-4147-A177-3AD203B41FA5}">
                      <a16:colId xmlns:a16="http://schemas.microsoft.com/office/drawing/2014/main" val="20002"/>
                    </a:ext>
                  </a:extLst>
                </a:gridCol>
                <a:gridCol w="1549256">
                  <a:extLst>
                    <a:ext uri="{9D8B030D-6E8A-4147-A177-3AD203B41FA5}">
                      <a16:colId xmlns:a16="http://schemas.microsoft.com/office/drawing/2014/main" val="20003"/>
                    </a:ext>
                  </a:extLst>
                </a:gridCol>
                <a:gridCol w="1187047">
                  <a:extLst>
                    <a:ext uri="{9D8B030D-6E8A-4147-A177-3AD203B41FA5}">
                      <a16:colId xmlns:a16="http://schemas.microsoft.com/office/drawing/2014/main" val="20004"/>
                    </a:ext>
                  </a:extLst>
                </a:gridCol>
              </a:tblGrid>
              <a:tr h="370840">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Pemenuhan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Pelayanan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Umum</a:t>
                      </a:r>
                      <a:endParaRPr lang="en-ID" sz="1400" b="0" i="0" u="none" strike="noStrike" dirty="0">
                        <a:solidFill>
                          <a:srgbClr val="000000"/>
                        </a:solidFill>
                        <a:effectLst/>
                        <a:latin typeface="+mn-lt"/>
                      </a:endParaRPr>
                    </a:p>
                  </a:txBody>
                  <a:tcPr marL="0" marR="0" marT="0" marB="0"/>
                </a:tc>
                <a:tc>
                  <a:txBody>
                    <a:bodyPr/>
                    <a:lstStyle/>
                    <a:p>
                      <a:pPr algn="ctr"/>
                      <a:r>
                        <a:rPr lang="en-US" sz="1400" dirty="0"/>
                        <a:t>95,96</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99,94</a:t>
                      </a:r>
                      <a:endParaRPr lang="id-ID" sz="1400" dirty="0"/>
                    </a:p>
                  </a:txBody>
                  <a:tcPr/>
                </a:tc>
                <a:tc>
                  <a:txBody>
                    <a:bodyPr/>
                    <a:lstStyle/>
                    <a:p>
                      <a:pPr algn="ctr"/>
                      <a:r>
                        <a:rPr lang="en-US" sz="1400" dirty="0"/>
                        <a:t>99,94</a:t>
                      </a:r>
                      <a:endParaRPr lang="id-ID" sz="1400" dirty="0"/>
                    </a:p>
                  </a:txBody>
                  <a:tcPr/>
                </a:tc>
                <a:extLst>
                  <a:ext uri="{0D108BD9-81ED-4DB2-BD59-A6C34878D82A}">
                    <a16:rowId xmlns:a16="http://schemas.microsoft.com/office/drawing/2014/main" val="10002"/>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4"/>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611560" y="548680"/>
            <a:ext cx="8158714" cy="400110"/>
          </a:xfrm>
          <a:prstGeom prst="rect">
            <a:avLst/>
          </a:prstGeom>
          <a:noFill/>
        </p:spPr>
        <p:txBody>
          <a:bodyPr wrap="square" rtlCol="0">
            <a:spAutoFit/>
          </a:bodyPr>
          <a:lstStyle/>
          <a:p>
            <a:r>
              <a:rPr lang="id-ID" sz="2000" b="1" dirty="0">
                <a:solidFill>
                  <a:schemeClr val="bg2"/>
                </a:solidFill>
              </a:rPr>
              <a:t>Sasaran 4 : Meningkatnya </a:t>
            </a:r>
            <a:r>
              <a:rPr lang="en-US" sz="2000" b="1" dirty="0" err="1">
                <a:solidFill>
                  <a:schemeClr val="bg2"/>
                </a:solidFill>
              </a:rPr>
              <a:t>Administrasi</a:t>
            </a:r>
            <a:r>
              <a:rPr lang="en-US" sz="2000" b="1" dirty="0">
                <a:solidFill>
                  <a:schemeClr val="bg2"/>
                </a:solidFill>
              </a:rPr>
              <a:t> </a:t>
            </a:r>
            <a:r>
              <a:rPr lang="en-US" sz="2000" b="1" dirty="0" err="1">
                <a:solidFill>
                  <a:schemeClr val="bg2"/>
                </a:solidFill>
              </a:rPr>
              <a:t>Umum</a:t>
            </a:r>
            <a:r>
              <a:rPr lang="en-US" sz="2000" b="1" dirty="0">
                <a:solidFill>
                  <a:schemeClr val="bg2"/>
                </a:solidFill>
              </a:rPr>
              <a:t> </a:t>
            </a:r>
            <a:r>
              <a:rPr lang="en-US" sz="2000" b="1" dirty="0" err="1">
                <a:solidFill>
                  <a:schemeClr val="bg2"/>
                </a:solidFill>
              </a:rPr>
              <a:t>Perangkat</a:t>
            </a:r>
            <a:r>
              <a:rPr lang="en-US" sz="2000" b="1" dirty="0">
                <a:solidFill>
                  <a:schemeClr val="bg2"/>
                </a:solidFill>
              </a:rPr>
              <a:t> Daerah</a:t>
            </a:r>
            <a:endParaRPr lang="id-ID" sz="2000" b="1" dirty="0">
              <a:solidFill>
                <a:schemeClr val="bg2"/>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410061196"/>
              </p:ext>
            </p:extLst>
          </p:nvPr>
        </p:nvGraphicFramePr>
        <p:xfrm>
          <a:off x="179511" y="1772816"/>
          <a:ext cx="8586664" cy="2382520"/>
        </p:xfrm>
        <a:graphic>
          <a:graphicData uri="http://schemas.openxmlformats.org/drawingml/2006/table">
            <a:tbl>
              <a:tblPr firstRow="1" bandRow="1">
                <a:tableStyleId>{5C22544A-7EE6-4342-B048-85BDC9FD1C3A}</a:tableStyleId>
              </a:tblPr>
              <a:tblGrid>
                <a:gridCol w="3168353">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097831">
                  <a:extLst>
                    <a:ext uri="{9D8B030D-6E8A-4147-A177-3AD203B41FA5}">
                      <a16:colId xmlns:a16="http://schemas.microsoft.com/office/drawing/2014/main" val="20004"/>
                    </a:ext>
                  </a:extLst>
                </a:gridCol>
              </a:tblGrid>
              <a:tr h="370840">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Ketercukupan</a:t>
                      </a:r>
                      <a:r>
                        <a:rPr lang="en-ID" sz="1400" b="0" i="0" u="none" strike="noStrike" dirty="0">
                          <a:solidFill>
                            <a:srgbClr val="000000"/>
                          </a:solidFill>
                          <a:effectLst/>
                          <a:latin typeface="+mn-lt"/>
                        </a:rPr>
                        <a:t> Sarana </a:t>
                      </a:r>
                      <a:r>
                        <a:rPr lang="en-ID" sz="1400" b="0" i="0" u="none" strike="noStrike" dirty="0" err="1">
                          <a:solidFill>
                            <a:srgbClr val="000000"/>
                          </a:solidFill>
                          <a:effectLst/>
                          <a:latin typeface="+mn-lt"/>
                        </a:rPr>
                        <a:t>Prasarana</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Aparatur</a:t>
                      </a:r>
                      <a:endParaRPr lang="en-ID" sz="1400" b="0" i="0" u="none" strike="noStrike" dirty="0">
                        <a:solidFill>
                          <a:srgbClr val="000000"/>
                        </a:solidFill>
                        <a:effectLst/>
                        <a:latin typeface="+mn-lt"/>
                      </a:endParaRPr>
                    </a:p>
                  </a:txBody>
                  <a:tcPr marL="0" marR="0" marT="0" marB="0"/>
                </a:tc>
                <a:tc>
                  <a:txBody>
                    <a:bodyPr/>
                    <a:lstStyle/>
                    <a:p>
                      <a:pPr algn="ctr"/>
                      <a:r>
                        <a:rPr lang="en-US" sz="1600" dirty="0"/>
                        <a:t>87,53</a:t>
                      </a:r>
                      <a:endParaRPr lang="id-ID" sz="1600" dirty="0"/>
                    </a:p>
                  </a:txBody>
                  <a:tcPr/>
                </a:tc>
                <a:tc>
                  <a:txBody>
                    <a:bodyPr/>
                    <a:lstStyle/>
                    <a:p>
                      <a:pPr algn="ctr"/>
                      <a:r>
                        <a:rPr lang="en-US" sz="1600" dirty="0"/>
                        <a:t>100</a:t>
                      </a:r>
                      <a:endParaRPr lang="id-ID" sz="1600" dirty="0"/>
                    </a:p>
                  </a:txBody>
                  <a:tcPr/>
                </a:tc>
                <a:tc>
                  <a:txBody>
                    <a:bodyPr/>
                    <a:lstStyle/>
                    <a:p>
                      <a:pPr algn="ctr"/>
                      <a:r>
                        <a:rPr lang="en-US" sz="1600" dirty="0"/>
                        <a:t>98,55</a:t>
                      </a:r>
                      <a:endParaRPr lang="id-ID" sz="1600" dirty="0"/>
                    </a:p>
                  </a:txBody>
                  <a:tcPr/>
                </a:tc>
                <a:tc>
                  <a:txBody>
                    <a:bodyPr/>
                    <a:lstStyle/>
                    <a:p>
                      <a:pPr algn="ctr"/>
                      <a:r>
                        <a:rPr lang="en-US" sz="1600" dirty="0"/>
                        <a:t>98,55</a:t>
                      </a:r>
                      <a:endParaRPr lang="id-ID" sz="1600" dirty="0"/>
                    </a:p>
                  </a:txBody>
                  <a:tcPr/>
                </a:tc>
                <a:extLst>
                  <a:ext uri="{0D108BD9-81ED-4DB2-BD59-A6C34878D82A}">
                    <a16:rowId xmlns:a16="http://schemas.microsoft.com/office/drawing/2014/main" val="10002"/>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4"/>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544052" y="980728"/>
            <a:ext cx="7539243" cy="400110"/>
          </a:xfrm>
          <a:prstGeom prst="rect">
            <a:avLst/>
          </a:prstGeom>
          <a:noFill/>
        </p:spPr>
        <p:txBody>
          <a:bodyPr wrap="none" rtlCol="0">
            <a:spAutoFit/>
          </a:bodyPr>
          <a:lstStyle/>
          <a:p>
            <a:r>
              <a:rPr lang="id-ID" sz="2000" b="1" dirty="0">
                <a:solidFill>
                  <a:schemeClr val="bg2"/>
                </a:solidFill>
              </a:rPr>
              <a:t>Sasaran 5 : Meningkatnya </a:t>
            </a:r>
            <a:r>
              <a:rPr lang="en-US" sz="2000" b="1" dirty="0" err="1">
                <a:solidFill>
                  <a:schemeClr val="bg2"/>
                </a:solidFill>
              </a:rPr>
              <a:t>Pengadaan</a:t>
            </a:r>
            <a:r>
              <a:rPr lang="en-US" sz="2000" b="1" dirty="0">
                <a:solidFill>
                  <a:schemeClr val="bg2"/>
                </a:solidFill>
              </a:rPr>
              <a:t> </a:t>
            </a:r>
            <a:r>
              <a:rPr lang="en-US" sz="2000" b="1" dirty="0" err="1">
                <a:solidFill>
                  <a:schemeClr val="bg2"/>
                </a:solidFill>
              </a:rPr>
              <a:t>Barang</a:t>
            </a:r>
            <a:r>
              <a:rPr lang="en-US" sz="2000" b="1" dirty="0">
                <a:solidFill>
                  <a:schemeClr val="bg2"/>
                </a:solidFill>
              </a:rPr>
              <a:t> Milik Daerah</a:t>
            </a:r>
            <a:endParaRPr lang="id-ID" sz="2000" b="1" dirty="0">
              <a:solidFill>
                <a:schemeClr val="bg2"/>
              </a:solidFill>
            </a:endParaRPr>
          </a:p>
        </p:txBody>
      </p:sp>
    </p:spTree>
    <p:extLst>
      <p:ext uri="{BB962C8B-B14F-4D97-AF65-F5344CB8AC3E}">
        <p14:creationId xmlns:p14="http://schemas.microsoft.com/office/powerpoint/2010/main" val="41796777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39552" y="620688"/>
            <a:ext cx="7749237" cy="400110"/>
          </a:xfrm>
          <a:prstGeom prst="rect">
            <a:avLst/>
          </a:prstGeom>
          <a:noFill/>
        </p:spPr>
        <p:txBody>
          <a:bodyPr wrap="none" rtlCol="0">
            <a:spAutoFit/>
          </a:bodyPr>
          <a:lstStyle/>
          <a:p>
            <a:r>
              <a:rPr lang="id-ID" sz="2000" b="1" dirty="0">
                <a:solidFill>
                  <a:schemeClr val="bg2"/>
                </a:solidFill>
              </a:rPr>
              <a:t>Sasaran 6 : Meningkatnya</a:t>
            </a:r>
            <a:r>
              <a:rPr lang="en-US" sz="2000" b="1" dirty="0">
                <a:solidFill>
                  <a:schemeClr val="bg2"/>
                </a:solidFill>
              </a:rPr>
              <a:t> </a:t>
            </a:r>
            <a:r>
              <a:rPr lang="en-US" sz="2000" b="1" dirty="0" err="1">
                <a:solidFill>
                  <a:schemeClr val="bg2"/>
                </a:solidFill>
              </a:rPr>
              <a:t>Pemberdayaan</a:t>
            </a:r>
            <a:r>
              <a:rPr lang="en-US" sz="2000" b="1" dirty="0">
                <a:solidFill>
                  <a:schemeClr val="bg2"/>
                </a:solidFill>
              </a:rPr>
              <a:t> Masyarakat </a:t>
            </a:r>
            <a:r>
              <a:rPr lang="en-US" sz="2000" b="1" dirty="0" err="1">
                <a:solidFill>
                  <a:schemeClr val="bg2"/>
                </a:solidFill>
              </a:rPr>
              <a:t>Desa</a:t>
            </a:r>
            <a:r>
              <a:rPr lang="id-ID" sz="2000" b="1" dirty="0">
                <a:solidFill>
                  <a:schemeClr val="bg2"/>
                </a:solidFill>
              </a:rPr>
              <a:t> </a:t>
            </a:r>
          </a:p>
        </p:txBody>
      </p:sp>
      <p:graphicFrame>
        <p:nvGraphicFramePr>
          <p:cNvPr id="4" name="Content Placeholder 3"/>
          <p:cNvGraphicFramePr>
            <a:graphicFrameLocks/>
          </p:cNvGraphicFramePr>
          <p:nvPr>
            <p:extLst>
              <p:ext uri="{D42A27DB-BD31-4B8C-83A1-F6EECF244321}">
                <p14:modId xmlns:p14="http://schemas.microsoft.com/office/powerpoint/2010/main" val="2579226857"/>
              </p:ext>
            </p:extLst>
          </p:nvPr>
        </p:nvGraphicFramePr>
        <p:xfrm>
          <a:off x="179511" y="1772816"/>
          <a:ext cx="8586664" cy="2595880"/>
        </p:xfrm>
        <a:graphic>
          <a:graphicData uri="http://schemas.openxmlformats.org/drawingml/2006/table">
            <a:tbl>
              <a:tblPr firstRow="1" bandRow="1">
                <a:tableStyleId>{5C22544A-7EE6-4342-B048-85BDC9FD1C3A}</a:tableStyleId>
              </a:tblPr>
              <a:tblGrid>
                <a:gridCol w="3528393">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241847">
                  <a:extLst>
                    <a:ext uri="{9D8B030D-6E8A-4147-A177-3AD203B41FA5}">
                      <a16:colId xmlns:a16="http://schemas.microsoft.com/office/drawing/2014/main" val="20004"/>
                    </a:ext>
                  </a:extLst>
                </a:gridCol>
              </a:tblGrid>
              <a:tr h="370840">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Penunjang</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Kesejahteraan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masyarakat</a:t>
                      </a:r>
                      <a:r>
                        <a:rPr lang="en-ID" sz="1400" b="0" i="0" u="none" strike="noStrike" dirty="0">
                          <a:solidFill>
                            <a:srgbClr val="000000"/>
                          </a:solidFill>
                          <a:effectLst/>
                          <a:latin typeface="+mn-lt"/>
                        </a:rPr>
                        <a:t> yang </a:t>
                      </a:r>
                      <a:r>
                        <a:rPr lang="en-ID" sz="1400" b="0" i="0" u="none" strike="noStrike" dirty="0" err="1">
                          <a:solidFill>
                            <a:srgbClr val="000000"/>
                          </a:solidFill>
                          <a:effectLst/>
                          <a:latin typeface="+mn-lt"/>
                        </a:rPr>
                        <a:t>ditangani</a:t>
                      </a:r>
                      <a:endParaRPr lang="en-ID" sz="1400" b="0" i="0" u="none" strike="noStrike" dirty="0">
                        <a:solidFill>
                          <a:srgbClr val="000000"/>
                        </a:solidFill>
                        <a:effectLst/>
                        <a:latin typeface="+mn-lt"/>
                      </a:endParaRPr>
                    </a:p>
                  </a:txBody>
                  <a:tcPr marL="0" marR="0" marT="0" marB="0"/>
                </a:tc>
                <a:tc>
                  <a:txBody>
                    <a:bodyPr/>
                    <a:lstStyle/>
                    <a:p>
                      <a:pPr algn="ctr"/>
                      <a:r>
                        <a:rPr lang="en-US" sz="1400" dirty="0"/>
                        <a:t>97,57</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100</a:t>
                      </a:r>
                      <a:endParaRPr lang="id-ID" sz="1400" dirty="0"/>
                    </a:p>
                  </a:txBody>
                  <a:tcPr/>
                </a:tc>
                <a:extLst>
                  <a:ext uri="{0D108BD9-81ED-4DB2-BD59-A6C34878D82A}">
                    <a16:rowId xmlns:a16="http://schemas.microsoft.com/office/drawing/2014/main" val="10002"/>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4"/>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0009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1107331419"/>
              </p:ext>
            </p:extLst>
          </p:nvPr>
        </p:nvGraphicFramePr>
        <p:xfrm>
          <a:off x="179511" y="1772816"/>
          <a:ext cx="8784977" cy="1798320"/>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20000"/>
                    </a:ext>
                  </a:extLst>
                </a:gridCol>
                <a:gridCol w="2592289">
                  <a:extLst>
                    <a:ext uri="{9D8B030D-6E8A-4147-A177-3AD203B41FA5}">
                      <a16:colId xmlns:a16="http://schemas.microsoft.com/office/drawing/2014/main" val="20001"/>
                    </a:ext>
                  </a:extLst>
                </a:gridCol>
                <a:gridCol w="1872207">
                  <a:extLst>
                    <a:ext uri="{9D8B030D-6E8A-4147-A177-3AD203B41FA5}">
                      <a16:colId xmlns:a16="http://schemas.microsoft.com/office/drawing/2014/main" val="20002"/>
                    </a:ext>
                  </a:extLst>
                </a:gridCol>
                <a:gridCol w="1850028">
                  <a:extLst>
                    <a:ext uri="{9D8B030D-6E8A-4147-A177-3AD203B41FA5}">
                      <a16:colId xmlns:a16="http://schemas.microsoft.com/office/drawing/2014/main" val="20003"/>
                    </a:ext>
                  </a:extLst>
                </a:gridCol>
                <a:gridCol w="1822381">
                  <a:extLst>
                    <a:ext uri="{9D8B030D-6E8A-4147-A177-3AD203B41FA5}">
                      <a16:colId xmlns:a16="http://schemas.microsoft.com/office/drawing/2014/main" val="20004"/>
                    </a:ext>
                  </a:extLst>
                </a:gridCol>
              </a:tblGrid>
              <a:tr h="589489">
                <a:tc>
                  <a:txBody>
                    <a:bodyPr/>
                    <a:lstStyle/>
                    <a:p>
                      <a:pPr algn="ctr"/>
                      <a:r>
                        <a:rPr lang="id-ID" sz="1800" dirty="0">
                          <a:solidFill>
                            <a:schemeClr val="bg1"/>
                          </a:solidFill>
                        </a:rPr>
                        <a:t>No.</a:t>
                      </a:r>
                    </a:p>
                  </a:txBody>
                  <a:tcPr/>
                </a:tc>
                <a:tc>
                  <a:txBody>
                    <a:bodyPr/>
                    <a:lstStyle/>
                    <a:p>
                      <a:pPr algn="ctr"/>
                      <a:r>
                        <a:rPr lang="id-ID" sz="1800" dirty="0">
                          <a:solidFill>
                            <a:schemeClr val="bg1"/>
                          </a:solidFill>
                        </a:rPr>
                        <a:t>Sasaran RPJMD</a:t>
                      </a:r>
                    </a:p>
                  </a:txBody>
                  <a:tcPr/>
                </a:tc>
                <a:tc>
                  <a:txBody>
                    <a:bodyPr/>
                    <a:lstStyle/>
                    <a:p>
                      <a:pPr algn="ctr"/>
                      <a:r>
                        <a:rPr lang="id-ID" sz="1800" dirty="0">
                          <a:solidFill>
                            <a:schemeClr val="bg1"/>
                          </a:solidFill>
                        </a:rPr>
                        <a:t>Indikator Sasaran</a:t>
                      </a:r>
                    </a:p>
                  </a:txBody>
                  <a:tcPr/>
                </a:tc>
                <a:tc>
                  <a:txBody>
                    <a:bodyPr/>
                    <a:lstStyle/>
                    <a:p>
                      <a:pPr algn="ctr"/>
                      <a:r>
                        <a:rPr lang="id-ID" sz="1800" dirty="0">
                          <a:solidFill>
                            <a:schemeClr val="bg1"/>
                          </a:solidFill>
                        </a:rPr>
                        <a:t>Tujuan OPD</a:t>
                      </a:r>
                    </a:p>
                  </a:txBody>
                  <a:tcPr/>
                </a:tc>
                <a:tc>
                  <a:txBody>
                    <a:bodyPr/>
                    <a:lstStyle/>
                    <a:p>
                      <a:pPr algn="ctr"/>
                      <a:r>
                        <a:rPr lang="id-ID" sz="1800" dirty="0">
                          <a:solidFill>
                            <a:schemeClr val="bg1"/>
                          </a:solidFill>
                        </a:rPr>
                        <a:t>Indikator Renstra</a:t>
                      </a:r>
                    </a:p>
                  </a:txBody>
                  <a:tcPr/>
                </a:tc>
                <a:extLst>
                  <a:ext uri="{0D108BD9-81ED-4DB2-BD59-A6C34878D82A}">
                    <a16:rowId xmlns:a16="http://schemas.microsoft.com/office/drawing/2014/main" val="10000"/>
                  </a:ext>
                </a:extLst>
              </a:tr>
              <a:tr h="1066695">
                <a:tc>
                  <a:txBody>
                    <a:bodyPr/>
                    <a:lstStyle/>
                    <a:p>
                      <a:pPr algn="ctr"/>
                      <a:r>
                        <a:rPr lang="id-ID" sz="1400" dirty="0">
                          <a:latin typeface="+mn-lt"/>
                        </a:rPr>
                        <a:t>1.</a:t>
                      </a:r>
                      <a:endParaRPr lang="en-US" sz="1400" dirty="0">
                        <a:latin typeface="+mn-lt"/>
                      </a:endParaRPr>
                    </a:p>
                    <a:p>
                      <a:pPr algn="ctr"/>
                      <a:endParaRPr lang="en-US" sz="1400" dirty="0">
                        <a:latin typeface="+mn-lt"/>
                      </a:endParaRPr>
                    </a:p>
                    <a:p>
                      <a:pPr algn="ctr"/>
                      <a:endParaRPr lang="en-US" sz="1400" dirty="0">
                        <a:latin typeface="+mn-lt"/>
                      </a:endParaRPr>
                    </a:p>
                    <a:p>
                      <a:pPr algn="ctr"/>
                      <a:endParaRPr lang="en-US" sz="1400" dirty="0">
                        <a:latin typeface="+mn-lt"/>
                      </a:endParaRPr>
                    </a:p>
                    <a:p>
                      <a:pPr algn="ctr"/>
                      <a:endParaRPr lang="id-ID"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err="1">
                          <a:solidFill>
                            <a:schemeClr val="dk1"/>
                          </a:solidFill>
                          <a:latin typeface="+mn-lt"/>
                          <a:ea typeface="+mn-ea"/>
                          <a:cs typeface="+mn-cs"/>
                        </a:rPr>
                        <a:t>Meningkatnya</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Kualitas</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Pelayanan</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Kecamatan</a:t>
                      </a:r>
                      <a:endParaRPr lang="en-US" sz="1400" dirty="0"/>
                    </a:p>
                    <a:p>
                      <a:endParaRPr lang="en-US" sz="1400" dirty="0"/>
                    </a:p>
                    <a:p>
                      <a:endParaRPr lang="en-US" sz="1400" dirty="0"/>
                    </a:p>
                    <a:p>
                      <a:endParaRPr lang="id-ID" sz="1400" dirty="0"/>
                    </a:p>
                  </a:txBody>
                  <a:tcPr/>
                </a:tc>
                <a:tc>
                  <a:txBody>
                    <a:bodyPr/>
                    <a:lstStyle/>
                    <a:p>
                      <a:r>
                        <a:rPr lang="en-US" sz="1400" dirty="0" err="1"/>
                        <a:t>Indek</a:t>
                      </a:r>
                      <a:r>
                        <a:rPr lang="en-US" sz="1400" dirty="0"/>
                        <a:t> </a:t>
                      </a:r>
                      <a:r>
                        <a:rPr lang="en-US" sz="1400" dirty="0" err="1"/>
                        <a:t>Kepuasan</a:t>
                      </a:r>
                      <a:r>
                        <a:rPr lang="en-US" sz="1400" dirty="0"/>
                        <a:t> Masyarakat (IKM)</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baseline="0" dirty="0" err="1">
                          <a:solidFill>
                            <a:schemeClr val="dk1"/>
                          </a:solidFill>
                          <a:latin typeface="+mn-lt"/>
                          <a:ea typeface="+mn-ea"/>
                          <a:cs typeface="+mn-cs"/>
                        </a:rPr>
                        <a:t>Meningkatkan</a:t>
                      </a:r>
                      <a:r>
                        <a:rPr kumimoji="0" lang="en-US" sz="1400" kern="1200" baseline="0" dirty="0">
                          <a:solidFill>
                            <a:schemeClr val="dk1"/>
                          </a:solidFill>
                          <a:latin typeface="+mn-lt"/>
                          <a:ea typeface="+mn-ea"/>
                          <a:cs typeface="+mn-cs"/>
                        </a:rPr>
                        <a:t> </a:t>
                      </a:r>
                      <a:r>
                        <a:rPr kumimoji="0" lang="en-US" sz="1400" kern="1200" baseline="0" dirty="0" err="1">
                          <a:solidFill>
                            <a:schemeClr val="dk1"/>
                          </a:solidFill>
                          <a:latin typeface="+mn-lt"/>
                          <a:ea typeface="+mn-ea"/>
                          <a:cs typeface="+mn-cs"/>
                        </a:rPr>
                        <a:t>Kualitas</a:t>
                      </a:r>
                      <a:r>
                        <a:rPr kumimoji="0" lang="en-US" sz="1400" kern="1200" baseline="0" dirty="0">
                          <a:solidFill>
                            <a:schemeClr val="dk1"/>
                          </a:solidFill>
                          <a:latin typeface="+mn-lt"/>
                          <a:ea typeface="+mn-ea"/>
                          <a:cs typeface="+mn-cs"/>
                        </a:rPr>
                        <a:t> </a:t>
                      </a:r>
                      <a:r>
                        <a:rPr kumimoji="0" lang="en-US" sz="1400" kern="1200" baseline="0" dirty="0" err="1">
                          <a:solidFill>
                            <a:schemeClr val="dk1"/>
                          </a:solidFill>
                          <a:latin typeface="+mn-lt"/>
                          <a:ea typeface="+mn-ea"/>
                          <a:cs typeface="+mn-cs"/>
                        </a:rPr>
                        <a:t>Pelayanan</a:t>
                      </a:r>
                      <a:r>
                        <a:rPr kumimoji="0" lang="en-US" sz="1400" kern="1200" baseline="0" dirty="0">
                          <a:solidFill>
                            <a:schemeClr val="dk1"/>
                          </a:solidFill>
                          <a:latin typeface="+mn-lt"/>
                          <a:ea typeface="+mn-ea"/>
                          <a:cs typeface="+mn-cs"/>
                        </a:rPr>
                        <a:t> Publik</a:t>
                      </a:r>
                      <a:endParaRPr kumimoji="0" lang="id-ID" sz="14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dirty="0" err="1">
                          <a:solidFill>
                            <a:schemeClr val="dk1"/>
                          </a:solidFill>
                          <a:latin typeface="+mn-lt"/>
                          <a:ea typeface="+mn-ea"/>
                          <a:cs typeface="+mn-cs"/>
                        </a:rPr>
                        <a:t>Indek</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Pelayanan</a:t>
                      </a:r>
                      <a:r>
                        <a:rPr kumimoji="0" lang="en-US" sz="1400" kern="1200" dirty="0">
                          <a:solidFill>
                            <a:schemeClr val="dk1"/>
                          </a:solidFill>
                          <a:latin typeface="+mn-lt"/>
                          <a:ea typeface="+mn-ea"/>
                          <a:cs typeface="+mn-cs"/>
                        </a:rPr>
                        <a:t> Publik (IPP)</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400" kern="1200" dirty="0">
                        <a:solidFill>
                          <a:schemeClr val="dk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3" name="Title 1"/>
          <p:cNvSpPr txBox="1">
            <a:spLocks/>
          </p:cNvSpPr>
          <p:nvPr/>
        </p:nvSpPr>
        <p:spPr>
          <a:xfrm>
            <a:off x="323528" y="620688"/>
            <a:ext cx="8424936" cy="990600"/>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b="1" i="0" u="none" strike="noStrike" kern="1200" cap="none" spc="0" normalizeH="0" baseline="0" noProof="0" dirty="0">
                <a:ln>
                  <a:noFill/>
                </a:ln>
                <a:solidFill>
                  <a:schemeClr val="bg1"/>
                </a:solidFill>
                <a:effectLst/>
                <a:uLnTx/>
                <a:uFillTx/>
                <a:latin typeface="+mj-lt"/>
                <a:ea typeface="+mj-ea"/>
                <a:cs typeface="+mj-cs"/>
              </a:rPr>
              <a:t>MATRIK KETERKAITAN INDIKATOR DAERAH DAN KANTOR </a:t>
            </a:r>
            <a:r>
              <a:rPr lang="id-ID" b="1" dirty="0">
                <a:solidFill>
                  <a:schemeClr val="bg1"/>
                </a:solidFill>
                <a:latin typeface="+mj-lt"/>
                <a:ea typeface="+mj-ea"/>
                <a:cs typeface="+mj-cs"/>
              </a:rPr>
              <a:t>KECAMATAN </a:t>
            </a:r>
            <a:r>
              <a:rPr lang="en-US" b="1" dirty="0">
                <a:solidFill>
                  <a:schemeClr val="bg1"/>
                </a:solidFill>
                <a:latin typeface="+mj-lt"/>
                <a:ea typeface="+mj-ea"/>
                <a:cs typeface="+mj-cs"/>
              </a:rPr>
              <a:t>SULANG</a:t>
            </a:r>
            <a:r>
              <a:rPr kumimoji="0" lang="id-ID" b="1" i="0" u="none" strike="noStrike" kern="1200" cap="none" spc="0" normalizeH="0" baseline="0" noProof="0" dirty="0">
                <a:ln>
                  <a:noFill/>
                </a:ln>
                <a:solidFill>
                  <a:schemeClr val="bg1"/>
                </a:solidFill>
                <a:effectLst/>
                <a:uLnTx/>
                <a:uFillTx/>
                <a:latin typeface="+mj-lt"/>
                <a:ea typeface="+mj-ea"/>
                <a:cs typeface="+mj-cs"/>
              </a:rPr>
              <a:t> KAB. REMBANG TAHUN 202</a:t>
            </a:r>
            <a:r>
              <a:rPr kumimoji="0" lang="en-US" b="1" i="0" u="none" strike="noStrike" kern="1200" cap="none" spc="0" normalizeH="0" baseline="0" noProof="0" dirty="0">
                <a:ln>
                  <a:noFill/>
                </a:ln>
                <a:solidFill>
                  <a:schemeClr val="bg1"/>
                </a:solidFill>
                <a:effectLst/>
                <a:uLnTx/>
                <a:uFillTx/>
                <a:latin typeface="+mj-lt"/>
                <a:ea typeface="+mj-ea"/>
                <a:cs typeface="+mj-cs"/>
              </a:rPr>
              <a:t>1</a:t>
            </a:r>
            <a:r>
              <a:rPr kumimoji="0" lang="id-ID" b="1" i="0" u="none" strike="noStrike" kern="1200" cap="none" spc="0" normalizeH="0" baseline="0" noProof="0" dirty="0">
                <a:ln>
                  <a:noFill/>
                </a:ln>
                <a:solidFill>
                  <a:schemeClr val="bg1"/>
                </a:solidFill>
                <a:effectLst/>
                <a:uLnTx/>
                <a:uFillTx/>
                <a:latin typeface="+mj-lt"/>
                <a:ea typeface="+mj-ea"/>
                <a:cs typeface="+mj-cs"/>
              </a:rPr>
              <a:t> – 202</a:t>
            </a:r>
            <a:r>
              <a:rPr kumimoji="0" lang="en-US" b="1" i="0" u="none" strike="noStrike" kern="1200" cap="none" spc="0" normalizeH="0" baseline="0" noProof="0" dirty="0">
                <a:ln>
                  <a:noFill/>
                </a:ln>
                <a:solidFill>
                  <a:schemeClr val="bg1"/>
                </a:solidFill>
                <a:effectLst/>
                <a:uLnTx/>
                <a:uFillTx/>
                <a:latin typeface="+mj-lt"/>
                <a:ea typeface="+mj-ea"/>
                <a:cs typeface="+mj-cs"/>
              </a:rPr>
              <a:t>2</a:t>
            </a:r>
            <a:endParaRPr kumimoji="0" lang="id-ID" b="1"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val="888182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ontent Placeholder 3"/>
          <p:cNvGraphicFramePr>
            <a:graphicFrameLocks/>
          </p:cNvGraphicFramePr>
          <p:nvPr>
            <p:extLst>
              <p:ext uri="{D42A27DB-BD31-4B8C-83A1-F6EECF244321}">
                <p14:modId xmlns:p14="http://schemas.microsoft.com/office/powerpoint/2010/main" val="3633003282"/>
              </p:ext>
            </p:extLst>
          </p:nvPr>
        </p:nvGraphicFramePr>
        <p:xfrm>
          <a:off x="179511" y="1772816"/>
          <a:ext cx="8586664" cy="2595880"/>
        </p:xfrm>
        <a:graphic>
          <a:graphicData uri="http://schemas.openxmlformats.org/drawingml/2006/table">
            <a:tbl>
              <a:tblPr firstRow="1" bandRow="1">
                <a:tableStyleId>{5C22544A-7EE6-4342-B048-85BDC9FD1C3A}</a:tableStyleId>
              </a:tblPr>
              <a:tblGrid>
                <a:gridCol w="3240361">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169839">
                  <a:extLst>
                    <a:ext uri="{9D8B030D-6E8A-4147-A177-3AD203B41FA5}">
                      <a16:colId xmlns:a16="http://schemas.microsoft.com/office/drawing/2014/main" val="20004"/>
                    </a:ext>
                  </a:extLst>
                </a:gridCol>
              </a:tblGrid>
              <a:tr h="370840">
                <a:tc rowSpan="2">
                  <a:txBody>
                    <a:bodyPr/>
                    <a:lstStyle/>
                    <a:p>
                      <a:pPr algn="ctr"/>
                      <a:endParaRPr lang="id-ID" sz="1600" dirty="0">
                        <a:solidFill>
                          <a:schemeClr val="tx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Penyelenggaraan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Kegiatan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Pemerintahan</a:t>
                      </a:r>
                      <a:r>
                        <a:rPr lang="en-ID" sz="1400" b="0" i="0" u="none" strike="noStrike" dirty="0">
                          <a:solidFill>
                            <a:srgbClr val="000000"/>
                          </a:solidFill>
                          <a:effectLst/>
                          <a:latin typeface="+mn-lt"/>
                        </a:rPr>
                        <a:t> di Tingkat </a:t>
                      </a:r>
                      <a:r>
                        <a:rPr lang="en-ID" sz="1400" b="0" i="0" u="none" strike="noStrike" dirty="0" err="1">
                          <a:solidFill>
                            <a:srgbClr val="000000"/>
                          </a:solidFill>
                          <a:effectLst/>
                          <a:latin typeface="+mn-lt"/>
                        </a:rPr>
                        <a:t>Kecamatan</a:t>
                      </a:r>
                      <a:r>
                        <a:rPr lang="en-ID" sz="1400" b="0" i="0" u="none" strike="noStrike" dirty="0">
                          <a:solidFill>
                            <a:srgbClr val="000000"/>
                          </a:solidFill>
                          <a:effectLst/>
                          <a:latin typeface="+mn-lt"/>
                        </a:rPr>
                        <a:t> </a:t>
                      </a:r>
                    </a:p>
                  </a:txBody>
                  <a:tcPr marL="0" marR="0" marT="0" marB="0"/>
                </a:tc>
                <a:tc>
                  <a:txBody>
                    <a:bodyPr/>
                    <a:lstStyle/>
                    <a:p>
                      <a:pPr algn="ctr"/>
                      <a:r>
                        <a:rPr lang="en-US" sz="1600" dirty="0"/>
                        <a:t>100</a:t>
                      </a:r>
                      <a:endParaRPr lang="id-ID" sz="1600" dirty="0"/>
                    </a:p>
                  </a:txBody>
                  <a:tcPr/>
                </a:tc>
                <a:tc>
                  <a:txBody>
                    <a:bodyPr/>
                    <a:lstStyle/>
                    <a:p>
                      <a:pPr algn="ctr"/>
                      <a:r>
                        <a:rPr lang="en-US" sz="1600" dirty="0"/>
                        <a:t>100</a:t>
                      </a:r>
                      <a:endParaRPr lang="id-ID" sz="1600" dirty="0"/>
                    </a:p>
                  </a:txBody>
                  <a:tcPr/>
                </a:tc>
                <a:tc>
                  <a:txBody>
                    <a:bodyPr/>
                    <a:lstStyle/>
                    <a:p>
                      <a:pPr algn="ctr"/>
                      <a:r>
                        <a:rPr lang="en-US" sz="1600" dirty="0"/>
                        <a:t>100</a:t>
                      </a:r>
                      <a:endParaRPr lang="id-ID" sz="1600" dirty="0"/>
                    </a:p>
                  </a:txBody>
                  <a:tcPr/>
                </a:tc>
                <a:tc>
                  <a:txBody>
                    <a:bodyPr/>
                    <a:lstStyle/>
                    <a:p>
                      <a:pPr algn="ctr"/>
                      <a:r>
                        <a:rPr lang="en-US" sz="1600" dirty="0"/>
                        <a:t>100</a:t>
                      </a:r>
                      <a:endParaRPr lang="id-ID" sz="1600" dirty="0"/>
                    </a:p>
                  </a:txBody>
                  <a:tcPr/>
                </a:tc>
                <a:extLst>
                  <a:ext uri="{0D108BD9-81ED-4DB2-BD59-A6C34878D82A}">
                    <a16:rowId xmlns:a16="http://schemas.microsoft.com/office/drawing/2014/main" val="10002"/>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195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4"/>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539552" y="620688"/>
            <a:ext cx="8352928" cy="1015663"/>
          </a:xfrm>
          <a:prstGeom prst="rect">
            <a:avLst/>
          </a:prstGeom>
          <a:noFill/>
        </p:spPr>
        <p:txBody>
          <a:bodyPr wrap="square" rtlCol="0">
            <a:spAutoFit/>
          </a:bodyPr>
          <a:lstStyle/>
          <a:p>
            <a:r>
              <a:rPr lang="id-ID" sz="2000" b="1" dirty="0">
                <a:solidFill>
                  <a:schemeClr val="bg2"/>
                </a:solidFill>
              </a:rPr>
              <a:t>Sasaran 7 : </a:t>
            </a:r>
            <a:r>
              <a:rPr lang="en-US" sz="2000" b="1" dirty="0" err="1">
                <a:solidFill>
                  <a:schemeClr val="bg2"/>
                </a:solidFill>
              </a:rPr>
              <a:t>Meningkatnya</a:t>
            </a:r>
            <a:r>
              <a:rPr lang="en-US" sz="2000" b="1" dirty="0">
                <a:solidFill>
                  <a:schemeClr val="bg2"/>
                </a:solidFill>
              </a:rPr>
              <a:t> </a:t>
            </a:r>
            <a:r>
              <a:rPr lang="en-US" sz="2000" b="1" dirty="0" err="1">
                <a:solidFill>
                  <a:schemeClr val="bg2"/>
                </a:solidFill>
              </a:rPr>
              <a:t>Penyelenggaraan</a:t>
            </a:r>
            <a:r>
              <a:rPr lang="en-US" sz="2000" b="1" dirty="0">
                <a:solidFill>
                  <a:schemeClr val="bg2"/>
                </a:solidFill>
              </a:rPr>
              <a:t> </a:t>
            </a:r>
            <a:r>
              <a:rPr lang="en-US" sz="2000" b="1" dirty="0" err="1">
                <a:solidFill>
                  <a:schemeClr val="bg2"/>
                </a:solidFill>
              </a:rPr>
              <a:t>Pemerintahan</a:t>
            </a:r>
            <a:r>
              <a:rPr lang="en-US" sz="2000" b="1" dirty="0">
                <a:solidFill>
                  <a:schemeClr val="bg2"/>
                </a:solidFill>
              </a:rPr>
              <a:t> dan </a:t>
            </a:r>
            <a:r>
              <a:rPr lang="en-US" sz="2000" b="1" dirty="0" err="1">
                <a:solidFill>
                  <a:schemeClr val="bg2"/>
                </a:solidFill>
              </a:rPr>
              <a:t>Pelayanan</a:t>
            </a:r>
            <a:r>
              <a:rPr lang="en-US" sz="2000" b="1" dirty="0">
                <a:solidFill>
                  <a:schemeClr val="bg2"/>
                </a:solidFill>
              </a:rPr>
              <a:t> Publik</a:t>
            </a:r>
            <a:endParaRPr lang="id-ID" sz="2000" b="1" dirty="0">
              <a:solidFill>
                <a:schemeClr val="bg2"/>
              </a:solidFill>
            </a:endParaRPr>
          </a:p>
          <a:p>
            <a:r>
              <a:rPr lang="id-ID" sz="2000" b="1" dirty="0"/>
              <a:t> </a:t>
            </a:r>
          </a:p>
        </p:txBody>
      </p:sp>
    </p:spTree>
    <p:extLst>
      <p:ext uri="{BB962C8B-B14F-4D97-AF65-F5344CB8AC3E}">
        <p14:creationId xmlns:p14="http://schemas.microsoft.com/office/powerpoint/2010/main" val="13834638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39552" y="620688"/>
            <a:ext cx="8496944" cy="1015663"/>
          </a:xfrm>
          <a:prstGeom prst="rect">
            <a:avLst/>
          </a:prstGeom>
          <a:noFill/>
        </p:spPr>
        <p:txBody>
          <a:bodyPr wrap="square" rtlCol="0">
            <a:spAutoFit/>
          </a:bodyPr>
          <a:lstStyle/>
          <a:p>
            <a:r>
              <a:rPr lang="id-ID" sz="2000" b="1" dirty="0">
                <a:solidFill>
                  <a:schemeClr val="bg2"/>
                </a:solidFill>
              </a:rPr>
              <a:t>Sasaran 8 : Meningkatnya </a:t>
            </a:r>
            <a:r>
              <a:rPr lang="en-US" sz="2000" b="1" dirty="0" err="1">
                <a:solidFill>
                  <a:schemeClr val="bg2"/>
                </a:solidFill>
              </a:rPr>
              <a:t>Penyelesaian</a:t>
            </a:r>
            <a:r>
              <a:rPr lang="en-US" sz="2000" b="1" dirty="0">
                <a:solidFill>
                  <a:schemeClr val="bg2"/>
                </a:solidFill>
              </a:rPr>
              <a:t> </a:t>
            </a:r>
            <a:r>
              <a:rPr lang="en-US" sz="2000" b="1" dirty="0" err="1">
                <a:solidFill>
                  <a:schemeClr val="bg2"/>
                </a:solidFill>
              </a:rPr>
              <a:t>Permasalahan</a:t>
            </a:r>
            <a:r>
              <a:rPr lang="en-US" sz="2000" b="1" dirty="0">
                <a:solidFill>
                  <a:schemeClr val="bg2"/>
                </a:solidFill>
              </a:rPr>
              <a:t> </a:t>
            </a:r>
            <a:r>
              <a:rPr lang="en-US" sz="2000" b="1" dirty="0" err="1">
                <a:solidFill>
                  <a:schemeClr val="bg2"/>
                </a:solidFill>
              </a:rPr>
              <a:t>Ketentraman</a:t>
            </a:r>
            <a:r>
              <a:rPr lang="en-US" sz="2000" b="1" dirty="0">
                <a:solidFill>
                  <a:schemeClr val="bg2"/>
                </a:solidFill>
              </a:rPr>
              <a:t> dan </a:t>
            </a:r>
            <a:r>
              <a:rPr lang="en-US" sz="2000" b="1" dirty="0" err="1">
                <a:solidFill>
                  <a:schemeClr val="bg2"/>
                </a:solidFill>
              </a:rPr>
              <a:t>Ketertiban</a:t>
            </a:r>
            <a:r>
              <a:rPr lang="en-US" sz="2000" b="1" dirty="0">
                <a:solidFill>
                  <a:schemeClr val="bg2"/>
                </a:solidFill>
              </a:rPr>
              <a:t> </a:t>
            </a:r>
            <a:r>
              <a:rPr lang="en-US" sz="2000" b="1" dirty="0" err="1">
                <a:solidFill>
                  <a:schemeClr val="bg2"/>
                </a:solidFill>
              </a:rPr>
              <a:t>Umum</a:t>
            </a:r>
            <a:endParaRPr lang="id-ID" sz="2000" b="1" dirty="0">
              <a:solidFill>
                <a:schemeClr val="bg2"/>
              </a:solidFill>
            </a:endParaRPr>
          </a:p>
          <a:p>
            <a:endParaRPr lang="id-ID" sz="2000" b="1" i="1" dirty="0"/>
          </a:p>
        </p:txBody>
      </p:sp>
      <p:graphicFrame>
        <p:nvGraphicFramePr>
          <p:cNvPr id="3" name="Content Placeholder 3"/>
          <p:cNvGraphicFramePr>
            <a:graphicFrameLocks/>
          </p:cNvGraphicFramePr>
          <p:nvPr>
            <p:extLst>
              <p:ext uri="{D42A27DB-BD31-4B8C-83A1-F6EECF244321}">
                <p14:modId xmlns:p14="http://schemas.microsoft.com/office/powerpoint/2010/main" val="150401805"/>
              </p:ext>
            </p:extLst>
          </p:nvPr>
        </p:nvGraphicFramePr>
        <p:xfrm>
          <a:off x="179511" y="1772816"/>
          <a:ext cx="8586664" cy="2595880"/>
        </p:xfrm>
        <a:graphic>
          <a:graphicData uri="http://schemas.openxmlformats.org/drawingml/2006/table">
            <a:tbl>
              <a:tblPr firstRow="1" bandRow="1">
                <a:tableStyleId>{5C22544A-7EE6-4342-B048-85BDC9FD1C3A}</a:tableStyleId>
              </a:tblPr>
              <a:tblGrid>
                <a:gridCol w="3312369">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097831">
                  <a:extLst>
                    <a:ext uri="{9D8B030D-6E8A-4147-A177-3AD203B41FA5}">
                      <a16:colId xmlns:a16="http://schemas.microsoft.com/office/drawing/2014/main" val="20004"/>
                    </a:ext>
                  </a:extLst>
                </a:gridCol>
              </a:tblGrid>
              <a:tr h="370840">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10000"/>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10001"/>
                  </a:ext>
                </a:extLst>
              </a:tr>
              <a:tr h="370840">
                <a:tc>
                  <a:txBody>
                    <a:bodyPr/>
                    <a:lstStyle/>
                    <a:p>
                      <a:pPr algn="l" fontAlgn="t"/>
                      <a:r>
                        <a:rPr lang="da-DK" sz="1400" b="0" i="0" u="none" strike="noStrike" dirty="0">
                          <a:solidFill>
                            <a:srgbClr val="000000"/>
                          </a:solidFill>
                          <a:effectLst/>
                          <a:latin typeface="+mn-lt"/>
                        </a:rPr>
                        <a:t>Persentase</a:t>
                      </a:r>
                      <a:r>
                        <a:rPr lang="da-DK" sz="1200" b="0" i="0" u="none" strike="noStrike" dirty="0">
                          <a:solidFill>
                            <a:srgbClr val="000000"/>
                          </a:solidFill>
                          <a:effectLst/>
                          <a:latin typeface="Times New Roman" panose="02020603050405020304" pitchFamily="18" charset="0"/>
                        </a:rPr>
                        <a:t> </a:t>
                      </a:r>
                      <a:r>
                        <a:rPr lang="da-DK" sz="1400" b="0" i="0" u="none" strike="noStrike" dirty="0">
                          <a:solidFill>
                            <a:srgbClr val="000000"/>
                          </a:solidFill>
                          <a:effectLst/>
                          <a:latin typeface="+mn-lt"/>
                        </a:rPr>
                        <a:t>Penyelesaian permasalahan Ketentaraman dan Ketertiban umum</a:t>
                      </a:r>
                    </a:p>
                  </a:txBody>
                  <a:tcPr marL="0" marR="0" marT="0" marB="0"/>
                </a:tc>
                <a:tc>
                  <a:txBody>
                    <a:bodyPr/>
                    <a:lstStyle/>
                    <a:p>
                      <a:pPr algn="ctr"/>
                      <a:r>
                        <a:rPr lang="en-US" sz="1400" dirty="0"/>
                        <a:t>94,72</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98,55</a:t>
                      </a:r>
                      <a:endParaRPr lang="id-ID" sz="1400" dirty="0"/>
                    </a:p>
                  </a:txBody>
                  <a:tcPr/>
                </a:tc>
                <a:tc>
                  <a:txBody>
                    <a:bodyPr/>
                    <a:lstStyle/>
                    <a:p>
                      <a:pPr algn="ctr"/>
                      <a:r>
                        <a:rPr lang="en-US" sz="1400" dirty="0"/>
                        <a:t>98,55</a:t>
                      </a:r>
                      <a:endParaRPr lang="id-ID" sz="1400" dirty="0"/>
                    </a:p>
                  </a:txBody>
                  <a:tcPr/>
                </a:tc>
                <a:extLst>
                  <a:ext uri="{0D108BD9-81ED-4DB2-BD59-A6C34878D82A}">
                    <a16:rowId xmlns:a16="http://schemas.microsoft.com/office/drawing/2014/main" val="10002"/>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3"/>
                  </a:ext>
                </a:extLst>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4"/>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234853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50AE2-7E6A-FE3F-54FD-9B9B1E574D93}"/>
              </a:ext>
            </a:extLst>
          </p:cNvPr>
          <p:cNvSpPr>
            <a:spLocks noGrp="1"/>
          </p:cNvSpPr>
          <p:nvPr>
            <p:ph type="title"/>
          </p:nvPr>
        </p:nvSpPr>
        <p:spPr>
          <a:xfrm>
            <a:off x="1547664" y="476672"/>
            <a:ext cx="7055380" cy="744034"/>
          </a:xfrm>
        </p:spPr>
        <p:txBody>
          <a:bodyPr/>
          <a:lstStyle/>
          <a:p>
            <a:r>
              <a:rPr lang="en-US" sz="2000" b="1" dirty="0" err="1">
                <a:solidFill>
                  <a:schemeClr val="bg2"/>
                </a:solidFill>
                <a:latin typeface="+mn-lt"/>
              </a:rPr>
              <a:t>Sasaran</a:t>
            </a:r>
            <a:r>
              <a:rPr lang="en-US" sz="2000" b="1" dirty="0">
                <a:solidFill>
                  <a:schemeClr val="bg2"/>
                </a:solidFill>
                <a:latin typeface="+mn-lt"/>
              </a:rPr>
              <a:t> 8  : </a:t>
            </a:r>
            <a:r>
              <a:rPr lang="en-US" sz="2000" b="1" dirty="0" err="1">
                <a:solidFill>
                  <a:schemeClr val="bg2"/>
                </a:solidFill>
                <a:latin typeface="+mn-lt"/>
              </a:rPr>
              <a:t>Meningkatnya</a:t>
            </a:r>
            <a:r>
              <a:rPr lang="en-US" sz="2000" b="1" dirty="0">
                <a:solidFill>
                  <a:schemeClr val="bg2"/>
                </a:solidFill>
                <a:latin typeface="+mn-lt"/>
              </a:rPr>
              <a:t> </a:t>
            </a:r>
            <a:r>
              <a:rPr lang="en-US" sz="2000" b="1" dirty="0" err="1">
                <a:solidFill>
                  <a:schemeClr val="bg2"/>
                </a:solidFill>
                <a:latin typeface="+mn-lt"/>
              </a:rPr>
              <a:t>Pembinaan</a:t>
            </a:r>
            <a:r>
              <a:rPr lang="en-US" sz="2000" b="1" dirty="0">
                <a:solidFill>
                  <a:schemeClr val="bg2"/>
                </a:solidFill>
                <a:latin typeface="+mn-lt"/>
              </a:rPr>
              <a:t> dan </a:t>
            </a:r>
            <a:r>
              <a:rPr lang="en-US" sz="2000" b="1" dirty="0" err="1">
                <a:solidFill>
                  <a:schemeClr val="bg2"/>
                </a:solidFill>
                <a:latin typeface="+mn-lt"/>
              </a:rPr>
              <a:t>Pengawasan</a:t>
            </a:r>
            <a:r>
              <a:rPr lang="en-US" sz="2000" b="1" dirty="0">
                <a:solidFill>
                  <a:schemeClr val="bg2"/>
                </a:solidFill>
                <a:latin typeface="+mn-lt"/>
              </a:rPr>
              <a:t> </a:t>
            </a:r>
            <a:r>
              <a:rPr lang="en-US" sz="2000" b="1" dirty="0" err="1">
                <a:solidFill>
                  <a:schemeClr val="bg2"/>
                </a:solidFill>
                <a:latin typeface="+mn-lt"/>
              </a:rPr>
              <a:t>Pemerintahan</a:t>
            </a:r>
            <a:r>
              <a:rPr lang="en-US" sz="2000" b="1" dirty="0">
                <a:solidFill>
                  <a:schemeClr val="bg2"/>
                </a:solidFill>
                <a:latin typeface="+mn-lt"/>
              </a:rPr>
              <a:t> </a:t>
            </a:r>
            <a:r>
              <a:rPr lang="en-US" sz="2000" b="1" dirty="0" err="1">
                <a:solidFill>
                  <a:schemeClr val="bg2"/>
                </a:solidFill>
                <a:latin typeface="+mn-lt"/>
              </a:rPr>
              <a:t>Desa</a:t>
            </a:r>
            <a:endParaRPr lang="en-ID" sz="2000" b="1" dirty="0">
              <a:solidFill>
                <a:schemeClr val="bg2"/>
              </a:solidFill>
              <a:latin typeface="+mn-lt"/>
            </a:endParaRPr>
          </a:p>
        </p:txBody>
      </p:sp>
      <p:graphicFrame>
        <p:nvGraphicFramePr>
          <p:cNvPr id="3" name="Table 2">
            <a:extLst>
              <a:ext uri="{FF2B5EF4-FFF2-40B4-BE49-F238E27FC236}">
                <a16:creationId xmlns:a16="http://schemas.microsoft.com/office/drawing/2014/main" id="{4912470D-9B09-B0D5-605A-4DC79A916BDA}"/>
              </a:ext>
            </a:extLst>
          </p:cNvPr>
          <p:cNvGraphicFramePr>
            <a:graphicFrameLocks noGrp="1"/>
          </p:cNvGraphicFramePr>
          <p:nvPr>
            <p:extLst>
              <p:ext uri="{D42A27DB-BD31-4B8C-83A1-F6EECF244321}">
                <p14:modId xmlns:p14="http://schemas.microsoft.com/office/powerpoint/2010/main" val="2133215956"/>
              </p:ext>
            </p:extLst>
          </p:nvPr>
        </p:nvGraphicFramePr>
        <p:xfrm>
          <a:off x="278668" y="1556792"/>
          <a:ext cx="8586664" cy="2382520"/>
        </p:xfrm>
        <a:graphic>
          <a:graphicData uri="http://schemas.openxmlformats.org/drawingml/2006/table">
            <a:tbl>
              <a:tblPr firstRow="1" bandRow="1">
                <a:tableStyleId>{5C22544A-7EE6-4342-B048-85BDC9FD1C3A}</a:tableStyleId>
              </a:tblPr>
              <a:tblGrid>
                <a:gridCol w="3312369">
                  <a:extLst>
                    <a:ext uri="{9D8B030D-6E8A-4147-A177-3AD203B41FA5}">
                      <a16:colId xmlns:a16="http://schemas.microsoft.com/office/drawing/2014/main" val="3443163920"/>
                    </a:ext>
                  </a:extLst>
                </a:gridCol>
                <a:gridCol w="1656184">
                  <a:extLst>
                    <a:ext uri="{9D8B030D-6E8A-4147-A177-3AD203B41FA5}">
                      <a16:colId xmlns:a16="http://schemas.microsoft.com/office/drawing/2014/main" val="2044541027"/>
                    </a:ext>
                  </a:extLst>
                </a:gridCol>
                <a:gridCol w="1224136">
                  <a:extLst>
                    <a:ext uri="{9D8B030D-6E8A-4147-A177-3AD203B41FA5}">
                      <a16:colId xmlns:a16="http://schemas.microsoft.com/office/drawing/2014/main" val="2006983430"/>
                    </a:ext>
                  </a:extLst>
                </a:gridCol>
                <a:gridCol w="1296144">
                  <a:extLst>
                    <a:ext uri="{9D8B030D-6E8A-4147-A177-3AD203B41FA5}">
                      <a16:colId xmlns:a16="http://schemas.microsoft.com/office/drawing/2014/main" val="1787184131"/>
                    </a:ext>
                  </a:extLst>
                </a:gridCol>
                <a:gridCol w="1097831">
                  <a:extLst>
                    <a:ext uri="{9D8B030D-6E8A-4147-A177-3AD203B41FA5}">
                      <a16:colId xmlns:a16="http://schemas.microsoft.com/office/drawing/2014/main" val="177636943"/>
                    </a:ext>
                  </a:extLst>
                </a:gridCol>
              </a:tblGrid>
              <a:tr h="370840">
                <a:tc rowSpan="2">
                  <a:txBody>
                    <a:bodyPr/>
                    <a:lstStyle/>
                    <a:p>
                      <a:pPr algn="ctr"/>
                      <a:endParaRPr lang="id-ID" sz="1600" dirty="0">
                        <a:solidFill>
                          <a:schemeClr val="bg1"/>
                        </a:solidFill>
                      </a:endParaRPr>
                    </a:p>
                    <a:p>
                      <a:pPr algn="ctr"/>
                      <a:r>
                        <a:rPr lang="id-ID" sz="1600" dirty="0">
                          <a:solidFill>
                            <a:schemeClr val="bg1"/>
                          </a:solidFill>
                        </a:rPr>
                        <a:t>Indikator</a:t>
                      </a:r>
                    </a:p>
                  </a:txBody>
                  <a:tcPr/>
                </a:tc>
                <a:tc rowSpan="2">
                  <a:txBody>
                    <a:bodyPr/>
                    <a:lstStyle/>
                    <a:p>
                      <a:pPr algn="ctr"/>
                      <a:r>
                        <a:rPr lang="id-ID" sz="1600" dirty="0">
                          <a:solidFill>
                            <a:schemeClr val="bg1"/>
                          </a:solidFill>
                        </a:rPr>
                        <a:t>Capaian 20</a:t>
                      </a:r>
                      <a:r>
                        <a:rPr lang="en-US" sz="1600" dirty="0">
                          <a:solidFill>
                            <a:schemeClr val="bg1"/>
                          </a:solidFill>
                        </a:rPr>
                        <a:t>21</a:t>
                      </a:r>
                      <a:endParaRPr lang="id-ID" sz="1600" dirty="0">
                        <a:solidFill>
                          <a:schemeClr val="bg1"/>
                        </a:solidFill>
                      </a:endParaRPr>
                    </a:p>
                  </a:txBody>
                  <a:tcPr/>
                </a:tc>
                <a:tc gridSpan="3">
                  <a:txBody>
                    <a:bodyPr/>
                    <a:lstStyle/>
                    <a:p>
                      <a:pPr algn="ctr"/>
                      <a:r>
                        <a:rPr lang="id-ID" sz="1600" dirty="0">
                          <a:solidFill>
                            <a:schemeClr val="bg1"/>
                          </a:solidFill>
                        </a:rPr>
                        <a:t>Tahun 20</a:t>
                      </a:r>
                      <a:r>
                        <a:rPr lang="en-US" sz="1600" dirty="0">
                          <a:solidFill>
                            <a:schemeClr val="bg1"/>
                          </a:solidFill>
                        </a:rPr>
                        <a:t>22</a:t>
                      </a:r>
                      <a:endParaRPr lang="id-ID" sz="1600" dirty="0">
                        <a:solidFill>
                          <a:schemeClr val="bg1"/>
                        </a:solidFill>
                      </a:endParaRPr>
                    </a:p>
                  </a:txBody>
                  <a:tcPr/>
                </a:tc>
                <a:tc hMerge="1">
                  <a:txBody>
                    <a:bodyPr/>
                    <a:lstStyle/>
                    <a:p>
                      <a:endParaRPr lang="id-ID" dirty="0"/>
                    </a:p>
                  </a:txBody>
                  <a:tcPr/>
                </a:tc>
                <a:tc hMerge="1">
                  <a:txBody>
                    <a:bodyPr/>
                    <a:lstStyle/>
                    <a:p>
                      <a:endParaRPr lang="id-ID" dirty="0"/>
                    </a:p>
                  </a:txBody>
                  <a:tcPr/>
                </a:tc>
                <a:extLst>
                  <a:ext uri="{0D108BD9-81ED-4DB2-BD59-A6C34878D82A}">
                    <a16:rowId xmlns:a16="http://schemas.microsoft.com/office/drawing/2014/main" val="2996787405"/>
                  </a:ext>
                </a:extLst>
              </a:tr>
              <a:tr h="370840">
                <a:tc vMerge="1">
                  <a:txBody>
                    <a:bodyPr/>
                    <a:lstStyle/>
                    <a:p>
                      <a:endParaRPr lang="id-ID" dirty="0"/>
                    </a:p>
                  </a:txBody>
                  <a:tcPr/>
                </a:tc>
                <a:tc vMerge="1">
                  <a:txBody>
                    <a:bodyPr/>
                    <a:lstStyle/>
                    <a:p>
                      <a:endParaRPr lang="id-ID" dirty="0"/>
                    </a:p>
                  </a:txBody>
                  <a:tcPr/>
                </a:tc>
                <a:tc>
                  <a:txBody>
                    <a:bodyPr/>
                    <a:lstStyle/>
                    <a:p>
                      <a:pPr algn="ctr"/>
                      <a:r>
                        <a:rPr lang="id-ID" sz="1600" b="1" dirty="0">
                          <a:solidFill>
                            <a:schemeClr val="bg1"/>
                          </a:solidFill>
                        </a:rPr>
                        <a:t>Target</a:t>
                      </a:r>
                    </a:p>
                  </a:txBody>
                  <a:tcPr>
                    <a:solidFill>
                      <a:schemeClr val="accent1"/>
                    </a:solidFill>
                  </a:tcPr>
                </a:tc>
                <a:tc>
                  <a:txBody>
                    <a:bodyPr/>
                    <a:lstStyle/>
                    <a:p>
                      <a:pPr algn="ctr"/>
                      <a:r>
                        <a:rPr lang="id-ID" sz="1600" b="1" dirty="0">
                          <a:solidFill>
                            <a:schemeClr val="bg1"/>
                          </a:solidFill>
                        </a:rPr>
                        <a:t>Realisasi</a:t>
                      </a:r>
                    </a:p>
                  </a:txBody>
                  <a:tcPr>
                    <a:solidFill>
                      <a:schemeClr val="accent1"/>
                    </a:solidFill>
                  </a:tcPr>
                </a:tc>
                <a:tc>
                  <a:txBody>
                    <a:bodyPr/>
                    <a:lstStyle/>
                    <a:p>
                      <a:pPr algn="ctr"/>
                      <a:r>
                        <a:rPr lang="id-ID" sz="1600" b="1" dirty="0">
                          <a:solidFill>
                            <a:schemeClr val="bg1"/>
                          </a:solidFill>
                        </a:rPr>
                        <a:t>% Capaian</a:t>
                      </a:r>
                    </a:p>
                  </a:txBody>
                  <a:tcPr>
                    <a:solidFill>
                      <a:schemeClr val="accent1"/>
                    </a:solidFill>
                  </a:tcPr>
                </a:tc>
                <a:extLst>
                  <a:ext uri="{0D108BD9-81ED-4DB2-BD59-A6C34878D82A}">
                    <a16:rowId xmlns:a16="http://schemas.microsoft.com/office/drawing/2014/main" val="942455259"/>
                  </a:ext>
                </a:extLst>
              </a:tr>
              <a:tr h="370840">
                <a:tc>
                  <a:txBody>
                    <a:bodyPr/>
                    <a:lstStyle/>
                    <a:p>
                      <a:pPr algn="l" fontAlgn="t"/>
                      <a:r>
                        <a:rPr lang="en-ID" sz="1400" b="0" i="0" u="none" strike="noStrike" dirty="0" err="1">
                          <a:solidFill>
                            <a:srgbClr val="000000"/>
                          </a:solidFill>
                          <a:effectLst/>
                          <a:latin typeface="+mn-lt"/>
                        </a:rPr>
                        <a:t>Persentase</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Penetapan</a:t>
                      </a:r>
                      <a:r>
                        <a:rPr lang="en-ID" sz="1400" b="0" i="0" u="none" strike="noStrike" dirty="0">
                          <a:solidFill>
                            <a:srgbClr val="000000"/>
                          </a:solidFill>
                          <a:effectLst/>
                          <a:latin typeface="+mn-lt"/>
                        </a:rPr>
                        <a:t> </a:t>
                      </a:r>
                      <a:r>
                        <a:rPr lang="en-ID" sz="1400" b="0" i="0" u="none" strike="noStrike" dirty="0" err="1">
                          <a:solidFill>
                            <a:srgbClr val="000000"/>
                          </a:solidFill>
                          <a:effectLst/>
                          <a:latin typeface="+mn-lt"/>
                        </a:rPr>
                        <a:t>APBDesa</a:t>
                      </a:r>
                      <a:r>
                        <a:rPr lang="en-ID" sz="1400" b="0" i="0" u="none" strike="noStrike" dirty="0">
                          <a:solidFill>
                            <a:srgbClr val="000000"/>
                          </a:solidFill>
                          <a:effectLst/>
                          <a:latin typeface="+mn-lt"/>
                        </a:rPr>
                        <a:t> &amp; </a:t>
                      </a:r>
                      <a:r>
                        <a:rPr lang="en-ID" sz="1400" b="0" i="0" u="none" strike="noStrike" dirty="0" err="1">
                          <a:solidFill>
                            <a:srgbClr val="000000"/>
                          </a:solidFill>
                          <a:effectLst/>
                          <a:latin typeface="+mn-lt"/>
                        </a:rPr>
                        <a:t>Penyampaian</a:t>
                      </a:r>
                      <a:r>
                        <a:rPr lang="en-ID" sz="1400" b="0" i="0" u="none" strike="noStrike" dirty="0">
                          <a:solidFill>
                            <a:srgbClr val="000000"/>
                          </a:solidFill>
                          <a:effectLst/>
                          <a:latin typeface="+mn-lt"/>
                        </a:rPr>
                        <a:t> SPJ </a:t>
                      </a:r>
                      <a:r>
                        <a:rPr lang="en-ID" sz="1400" b="0" i="0" u="none" strike="noStrike" dirty="0" err="1">
                          <a:solidFill>
                            <a:srgbClr val="000000"/>
                          </a:solidFill>
                          <a:effectLst/>
                          <a:latin typeface="+mn-lt"/>
                        </a:rPr>
                        <a:t>Tepat</a:t>
                      </a:r>
                      <a:r>
                        <a:rPr lang="en-ID" sz="1400" b="0" i="0" u="none" strike="noStrike" dirty="0">
                          <a:solidFill>
                            <a:srgbClr val="000000"/>
                          </a:solidFill>
                          <a:effectLst/>
                          <a:latin typeface="+mn-lt"/>
                        </a:rPr>
                        <a:t> Waktu</a:t>
                      </a:r>
                    </a:p>
                  </a:txBody>
                  <a:tcPr marL="0" marR="0" marT="0" marB="0"/>
                </a:tc>
                <a:tc>
                  <a:txBody>
                    <a:bodyPr/>
                    <a:lstStyle/>
                    <a:p>
                      <a:pPr algn="ctr"/>
                      <a:r>
                        <a:rPr lang="en-US" sz="1400" dirty="0"/>
                        <a:t>86,67</a:t>
                      </a:r>
                      <a:endParaRPr lang="id-ID" sz="1400" dirty="0"/>
                    </a:p>
                  </a:txBody>
                  <a:tcPr/>
                </a:tc>
                <a:tc>
                  <a:txBody>
                    <a:bodyPr/>
                    <a:lstStyle/>
                    <a:p>
                      <a:pPr algn="ctr"/>
                      <a:r>
                        <a:rPr lang="en-US" sz="1400" dirty="0"/>
                        <a:t>100</a:t>
                      </a:r>
                      <a:endParaRPr lang="id-ID" sz="1400" dirty="0"/>
                    </a:p>
                  </a:txBody>
                  <a:tcPr/>
                </a:tc>
                <a:tc>
                  <a:txBody>
                    <a:bodyPr/>
                    <a:lstStyle/>
                    <a:p>
                      <a:pPr algn="ctr"/>
                      <a:r>
                        <a:rPr lang="en-US" sz="1400" dirty="0"/>
                        <a:t>97,46</a:t>
                      </a:r>
                      <a:endParaRPr lang="id-ID" sz="1400" dirty="0"/>
                    </a:p>
                  </a:txBody>
                  <a:tcPr/>
                </a:tc>
                <a:tc>
                  <a:txBody>
                    <a:bodyPr/>
                    <a:lstStyle/>
                    <a:p>
                      <a:pPr algn="ctr"/>
                      <a:r>
                        <a:rPr lang="en-US" sz="1400" dirty="0"/>
                        <a:t>97,46</a:t>
                      </a:r>
                      <a:endParaRPr lang="id-ID" sz="1400" dirty="0"/>
                    </a:p>
                  </a:txBody>
                  <a:tcPr/>
                </a:tc>
                <a:extLst>
                  <a:ext uri="{0D108BD9-81ED-4DB2-BD59-A6C34878D82A}">
                    <a16:rowId xmlns:a16="http://schemas.microsoft.com/office/drawing/2014/main" val="2546979245"/>
                  </a:ext>
                </a:extLst>
              </a:tr>
              <a:tr h="271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3664774711"/>
                  </a:ext>
                </a:extLst>
              </a:tr>
              <a:tr h="295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466118745"/>
                  </a:ext>
                </a:extLst>
              </a:tr>
              <a:tr h="248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tc>
                  <a:txBody>
                    <a:bodyPr/>
                    <a:lstStyle/>
                    <a:p>
                      <a:pPr algn="ctr"/>
                      <a:endParaRPr lang="id-ID" sz="1600" dirty="0"/>
                    </a:p>
                  </a:txBody>
                  <a:tcPr/>
                </a:tc>
                <a:extLst>
                  <a:ext uri="{0D108BD9-81ED-4DB2-BD59-A6C34878D82A}">
                    <a16:rowId xmlns:a16="http://schemas.microsoft.com/office/drawing/2014/main" val="1116223527"/>
                  </a:ext>
                </a:extLst>
              </a:tr>
            </a:tbl>
          </a:graphicData>
        </a:graphic>
      </p:graphicFrame>
    </p:spTree>
    <p:extLst>
      <p:ext uri="{BB962C8B-B14F-4D97-AF65-F5344CB8AC3E}">
        <p14:creationId xmlns:p14="http://schemas.microsoft.com/office/powerpoint/2010/main" val="5188004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767" y="559493"/>
            <a:ext cx="7055380" cy="544853"/>
          </a:xfrm>
        </p:spPr>
        <p:txBody>
          <a:bodyPr>
            <a:normAutofit/>
          </a:bodyPr>
          <a:lstStyle/>
          <a:p>
            <a:r>
              <a:rPr lang="id-ID" sz="2400" b="1" dirty="0">
                <a:solidFill>
                  <a:srgbClr val="FF0000"/>
                </a:solidFill>
              </a:rPr>
              <a:t>Akuntabilitas Keuangan </a:t>
            </a:r>
          </a:p>
        </p:txBody>
      </p:sp>
      <p:sp>
        <p:nvSpPr>
          <p:cNvPr id="4" name="Curved Left Arrow 3"/>
          <p:cNvSpPr/>
          <p:nvPr/>
        </p:nvSpPr>
        <p:spPr>
          <a:xfrm rot="1774370">
            <a:off x="3273000" y="976547"/>
            <a:ext cx="2083335" cy="274466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5" name="TextBox 4"/>
          <p:cNvSpPr txBox="1"/>
          <p:nvPr/>
        </p:nvSpPr>
        <p:spPr>
          <a:xfrm>
            <a:off x="1043608" y="2348880"/>
            <a:ext cx="2736304" cy="1384995"/>
          </a:xfrm>
          <a:prstGeom prst="rect">
            <a:avLst/>
          </a:prstGeom>
          <a:noFill/>
        </p:spPr>
        <p:txBody>
          <a:bodyPr wrap="square" rtlCol="0">
            <a:spAutoFit/>
          </a:bodyPr>
          <a:lstStyle/>
          <a:p>
            <a:pPr algn="ctr"/>
            <a:r>
              <a:rPr lang="id-ID" sz="2800" b="1" dirty="0">
                <a:solidFill>
                  <a:srgbClr val="FF0000"/>
                </a:solidFill>
              </a:rPr>
              <a:t>Pagu Anggaran </a:t>
            </a:r>
            <a:r>
              <a:rPr lang="en-US" sz="2800" b="1" dirty="0">
                <a:solidFill>
                  <a:srgbClr val="FF0000"/>
                </a:solidFill>
              </a:rPr>
              <a:t>2022</a:t>
            </a:r>
            <a:endParaRPr lang="id-ID" sz="2800" b="1" dirty="0">
              <a:solidFill>
                <a:srgbClr val="FF0000"/>
              </a:solidFill>
            </a:endParaRPr>
          </a:p>
        </p:txBody>
      </p:sp>
      <p:sp>
        <p:nvSpPr>
          <p:cNvPr id="6" name="TextBox 5"/>
          <p:cNvSpPr txBox="1"/>
          <p:nvPr/>
        </p:nvSpPr>
        <p:spPr>
          <a:xfrm>
            <a:off x="4355976" y="2545740"/>
            <a:ext cx="3239990" cy="523220"/>
          </a:xfrm>
          <a:prstGeom prst="rect">
            <a:avLst/>
          </a:prstGeom>
          <a:noFill/>
        </p:spPr>
        <p:txBody>
          <a:bodyPr wrap="none" rtlCol="0">
            <a:spAutoFit/>
          </a:bodyPr>
          <a:lstStyle/>
          <a:p>
            <a:r>
              <a:rPr lang="id-ID" sz="2800" b="1" dirty="0">
                <a:solidFill>
                  <a:srgbClr val="FF0000"/>
                </a:solidFill>
              </a:rPr>
              <a:t>Rp. </a:t>
            </a:r>
            <a:r>
              <a:rPr lang="en-US" sz="2800" b="1" dirty="0">
                <a:solidFill>
                  <a:srgbClr val="FF0000"/>
                </a:solidFill>
              </a:rPr>
              <a:t>2.631.067.925;</a:t>
            </a:r>
            <a:endParaRPr lang="id-ID" sz="2800" b="1" dirty="0"/>
          </a:p>
        </p:txBody>
      </p:sp>
      <p:sp>
        <p:nvSpPr>
          <p:cNvPr id="9" name="TextBox 8"/>
          <p:cNvSpPr txBox="1"/>
          <p:nvPr/>
        </p:nvSpPr>
        <p:spPr>
          <a:xfrm>
            <a:off x="0" y="4005064"/>
            <a:ext cx="2736304" cy="1384995"/>
          </a:xfrm>
          <a:prstGeom prst="rect">
            <a:avLst/>
          </a:prstGeom>
          <a:noFill/>
        </p:spPr>
        <p:txBody>
          <a:bodyPr wrap="square" rtlCol="0">
            <a:spAutoFit/>
          </a:bodyPr>
          <a:lstStyle/>
          <a:p>
            <a:pPr algn="ctr"/>
            <a:r>
              <a:rPr lang="id-ID" sz="2800" b="1" dirty="0">
                <a:solidFill>
                  <a:srgbClr val="FF0000"/>
                </a:solidFill>
              </a:rPr>
              <a:t>Realisasi Anggaran 20</a:t>
            </a:r>
            <a:r>
              <a:rPr lang="en-US" sz="2800" b="1" dirty="0">
                <a:solidFill>
                  <a:srgbClr val="FF0000"/>
                </a:solidFill>
              </a:rPr>
              <a:t>22</a:t>
            </a:r>
            <a:endParaRPr lang="id-ID" sz="2800" b="1" dirty="0">
              <a:solidFill>
                <a:srgbClr val="FF0000"/>
              </a:solidFill>
            </a:endParaRPr>
          </a:p>
        </p:txBody>
      </p:sp>
      <p:sp>
        <p:nvSpPr>
          <p:cNvPr id="10" name="TextBox 9"/>
          <p:cNvSpPr txBox="1"/>
          <p:nvPr/>
        </p:nvSpPr>
        <p:spPr>
          <a:xfrm>
            <a:off x="5220072" y="4633972"/>
            <a:ext cx="3390672" cy="523220"/>
          </a:xfrm>
          <a:prstGeom prst="rect">
            <a:avLst/>
          </a:prstGeom>
          <a:noFill/>
        </p:spPr>
        <p:txBody>
          <a:bodyPr wrap="none" rtlCol="0">
            <a:spAutoFit/>
          </a:bodyPr>
          <a:lstStyle/>
          <a:p>
            <a:r>
              <a:rPr lang="id-ID" sz="2800" b="1" dirty="0">
                <a:solidFill>
                  <a:srgbClr val="FF0000"/>
                </a:solidFill>
              </a:rPr>
              <a:t>Rp. </a:t>
            </a:r>
            <a:r>
              <a:rPr lang="en-US" sz="2800" b="1" dirty="0">
                <a:solidFill>
                  <a:srgbClr val="FF0000"/>
                </a:solidFill>
              </a:rPr>
              <a:t>2.588.327.722</a:t>
            </a:r>
            <a:r>
              <a:rPr lang="id-ID" sz="2800" b="1" dirty="0">
                <a:solidFill>
                  <a:srgbClr val="FF0000"/>
                </a:solidFill>
              </a:rPr>
              <a:t>,-</a:t>
            </a:r>
          </a:p>
        </p:txBody>
      </p:sp>
      <p:sp>
        <p:nvSpPr>
          <p:cNvPr id="12" name="Rectangle 11"/>
          <p:cNvSpPr/>
          <p:nvPr/>
        </p:nvSpPr>
        <p:spPr>
          <a:xfrm rot="20186961">
            <a:off x="5731448" y="3251242"/>
            <a:ext cx="2736304" cy="709178"/>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b="1" dirty="0">
                <a:solidFill>
                  <a:srgbClr val="FF0000"/>
                </a:solidFill>
              </a:rPr>
              <a:t>Prosentase Realisasi </a:t>
            </a:r>
            <a:r>
              <a:rPr lang="en-US" sz="2000" b="1" dirty="0">
                <a:solidFill>
                  <a:srgbClr val="FF0000"/>
                </a:solidFill>
              </a:rPr>
              <a:t>98,38</a:t>
            </a:r>
            <a:r>
              <a:rPr lang="id-ID" sz="2000" b="1" dirty="0">
                <a:solidFill>
                  <a:srgbClr val="FF0000"/>
                </a:solidFill>
              </a:rPr>
              <a:t>%</a:t>
            </a:r>
          </a:p>
        </p:txBody>
      </p:sp>
      <p:sp>
        <p:nvSpPr>
          <p:cNvPr id="16" name="TextBox 15"/>
          <p:cNvSpPr txBox="1"/>
          <p:nvPr/>
        </p:nvSpPr>
        <p:spPr>
          <a:xfrm>
            <a:off x="304767" y="5468785"/>
            <a:ext cx="7848872" cy="861774"/>
          </a:xfrm>
          <a:prstGeom prst="rect">
            <a:avLst/>
          </a:prstGeom>
          <a:noFill/>
        </p:spPr>
        <p:txBody>
          <a:bodyPr wrap="square" rtlCol="0">
            <a:spAutoFit/>
          </a:bodyPr>
          <a:lstStyle/>
          <a:p>
            <a:pPr marL="900113" indent="-900113">
              <a:tabLst>
                <a:tab pos="539750" algn="l"/>
                <a:tab pos="900113" algn="l"/>
              </a:tabLst>
            </a:pPr>
            <a:r>
              <a:rPr lang="id-ID" dirty="0">
                <a:solidFill>
                  <a:srgbClr val="FF0000"/>
                </a:solidFill>
              </a:rPr>
              <a:t>Note 	: </a:t>
            </a:r>
            <a:r>
              <a:rPr lang="id-ID" sz="1600" dirty="0">
                <a:solidFill>
                  <a:srgbClr val="FF0000"/>
                </a:solidFill>
              </a:rPr>
              <a:t>Jika dibandingkan penyerapan tahun 20</a:t>
            </a:r>
            <a:r>
              <a:rPr lang="en-US" sz="1600" dirty="0">
                <a:solidFill>
                  <a:srgbClr val="FF0000"/>
                </a:solidFill>
              </a:rPr>
              <a:t>21</a:t>
            </a:r>
            <a:r>
              <a:rPr lang="id-ID" sz="1600" dirty="0">
                <a:solidFill>
                  <a:srgbClr val="FF0000"/>
                </a:solidFill>
              </a:rPr>
              <a:t> sebesar </a:t>
            </a:r>
            <a:r>
              <a:rPr lang="en-US" sz="1600" dirty="0">
                <a:solidFill>
                  <a:srgbClr val="FF0000"/>
                </a:solidFill>
              </a:rPr>
              <a:t>95.02 %</a:t>
            </a:r>
            <a:r>
              <a:rPr lang="id-ID" sz="1600" dirty="0">
                <a:solidFill>
                  <a:srgbClr val="FF0000"/>
                </a:solidFill>
              </a:rPr>
              <a:t> </a:t>
            </a:r>
            <a:r>
              <a:rPr lang="en-US" sz="1600" dirty="0">
                <a:solidFill>
                  <a:srgbClr val="FF0000"/>
                </a:solidFill>
              </a:rPr>
              <a:t> dan </a:t>
            </a:r>
            <a:r>
              <a:rPr lang="id-ID" sz="1600" dirty="0">
                <a:solidFill>
                  <a:srgbClr val="FF0000"/>
                </a:solidFill>
              </a:rPr>
              <a:t>tahun 20</a:t>
            </a:r>
            <a:r>
              <a:rPr lang="en-US" sz="1600" dirty="0">
                <a:solidFill>
                  <a:srgbClr val="FF0000"/>
                </a:solidFill>
              </a:rPr>
              <a:t>22</a:t>
            </a:r>
            <a:r>
              <a:rPr lang="id-ID" sz="1600" dirty="0">
                <a:solidFill>
                  <a:srgbClr val="FF0000"/>
                </a:solidFill>
              </a:rPr>
              <a:t> </a:t>
            </a:r>
            <a:r>
              <a:rPr lang="en-US" sz="1600" dirty="0" err="1">
                <a:solidFill>
                  <a:srgbClr val="FF0000"/>
                </a:solidFill>
              </a:rPr>
              <a:t>sebesar</a:t>
            </a:r>
            <a:r>
              <a:rPr lang="en-US" sz="1600" dirty="0">
                <a:solidFill>
                  <a:srgbClr val="FF0000"/>
                </a:solidFill>
              </a:rPr>
              <a:t> 98,38 % </a:t>
            </a:r>
            <a:r>
              <a:rPr lang="en-US" sz="1600" dirty="0" err="1">
                <a:solidFill>
                  <a:srgbClr val="FF0000"/>
                </a:solidFill>
              </a:rPr>
              <a:t>maka</a:t>
            </a:r>
            <a:r>
              <a:rPr lang="en-US" sz="1600" dirty="0">
                <a:solidFill>
                  <a:srgbClr val="FF0000"/>
                </a:solidFill>
              </a:rPr>
              <a:t> t</a:t>
            </a:r>
            <a:r>
              <a:rPr lang="id-ID" sz="1600" dirty="0">
                <a:solidFill>
                  <a:srgbClr val="FF0000"/>
                </a:solidFill>
              </a:rPr>
              <a:t>erjadi </a:t>
            </a:r>
            <a:r>
              <a:rPr lang="en-US" sz="1600" dirty="0" err="1">
                <a:solidFill>
                  <a:srgbClr val="FF0000"/>
                </a:solidFill>
              </a:rPr>
              <a:t>kenaikan</a:t>
            </a:r>
            <a:r>
              <a:rPr lang="en-US" sz="1600" dirty="0">
                <a:solidFill>
                  <a:srgbClr val="FF0000"/>
                </a:solidFill>
              </a:rPr>
              <a:t> </a:t>
            </a:r>
            <a:r>
              <a:rPr lang="id-ID" sz="1600" dirty="0">
                <a:solidFill>
                  <a:srgbClr val="FF0000"/>
                </a:solidFill>
              </a:rPr>
              <a:t>penyerapan anggaran</a:t>
            </a:r>
            <a:r>
              <a:rPr lang="en-US" sz="1600" dirty="0">
                <a:solidFill>
                  <a:srgbClr val="FF0000"/>
                </a:solidFill>
              </a:rPr>
              <a:t> </a:t>
            </a:r>
            <a:r>
              <a:rPr lang="en-US" sz="1600" dirty="0" err="1">
                <a:solidFill>
                  <a:srgbClr val="FF0000"/>
                </a:solidFill>
              </a:rPr>
              <a:t>sebesar</a:t>
            </a:r>
            <a:r>
              <a:rPr lang="en-US" sz="1600" dirty="0">
                <a:solidFill>
                  <a:srgbClr val="FF0000"/>
                </a:solidFill>
              </a:rPr>
              <a:t> 3,36 %</a:t>
            </a:r>
            <a:endParaRPr lang="id-ID" sz="1600" dirty="0">
              <a:solidFill>
                <a:srgbClr val="FF0000"/>
              </a:solidFill>
            </a:endParaRPr>
          </a:p>
        </p:txBody>
      </p:sp>
      <p:sp>
        <p:nvSpPr>
          <p:cNvPr id="7" name="Arrow: Curved Right 6">
            <a:extLst>
              <a:ext uri="{FF2B5EF4-FFF2-40B4-BE49-F238E27FC236}">
                <a16:creationId xmlns:a16="http://schemas.microsoft.com/office/drawing/2014/main" id="{54FC6D96-759A-4A7A-B469-76D53D4CDA8B}"/>
              </a:ext>
            </a:extLst>
          </p:cNvPr>
          <p:cNvSpPr/>
          <p:nvPr/>
        </p:nvSpPr>
        <p:spPr>
          <a:xfrm rot="5400000" flipV="1">
            <a:off x="3444997" y="2164849"/>
            <a:ext cx="1303012" cy="383131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56278" y="795101"/>
            <a:ext cx="7055380" cy="528010"/>
          </a:xfrm>
        </p:spPr>
        <p:txBody>
          <a:bodyPr>
            <a:normAutofit/>
          </a:bodyPr>
          <a:lstStyle/>
          <a:p>
            <a:pPr algn="ctr"/>
            <a:r>
              <a:rPr lang="id-ID" sz="2800" b="1" dirty="0">
                <a:solidFill>
                  <a:schemeClr val="bg1"/>
                </a:solidFill>
              </a:rPr>
              <a:t>Rekapitulasi Hasil Kinerja Tahun 20</a:t>
            </a:r>
            <a:r>
              <a:rPr lang="en-US" sz="2800" b="1" dirty="0">
                <a:solidFill>
                  <a:schemeClr val="bg1"/>
                </a:solidFill>
              </a:rPr>
              <a:t>22</a:t>
            </a:r>
            <a:endParaRPr lang="id-ID" sz="2800" b="1" dirty="0">
              <a:solidFill>
                <a:schemeClr val="bg1"/>
              </a:solidFill>
            </a:endParaRPr>
          </a:p>
        </p:txBody>
      </p:sp>
      <p:sp>
        <p:nvSpPr>
          <p:cNvPr id="4" name="Rounded Rectangle 3"/>
          <p:cNvSpPr/>
          <p:nvPr/>
        </p:nvSpPr>
        <p:spPr>
          <a:xfrm>
            <a:off x="1691680" y="1916832"/>
            <a:ext cx="2592288"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TextBox 4"/>
          <p:cNvSpPr txBox="1"/>
          <p:nvPr/>
        </p:nvSpPr>
        <p:spPr>
          <a:xfrm>
            <a:off x="2192491" y="3429000"/>
            <a:ext cx="1593706" cy="830997"/>
          </a:xfrm>
          <a:prstGeom prst="rect">
            <a:avLst/>
          </a:prstGeom>
          <a:noFill/>
        </p:spPr>
        <p:txBody>
          <a:bodyPr wrap="none" rtlCol="0">
            <a:spAutoFit/>
          </a:bodyPr>
          <a:lstStyle/>
          <a:p>
            <a:pPr algn="ctr"/>
            <a:r>
              <a:rPr lang="id-ID" sz="2400" b="1" dirty="0">
                <a:solidFill>
                  <a:schemeClr val="bg1"/>
                </a:solidFill>
              </a:rPr>
              <a:t>KINERJA</a:t>
            </a:r>
          </a:p>
          <a:p>
            <a:pPr algn="ctr"/>
            <a:r>
              <a:rPr lang="id-ID" sz="2400" b="1" dirty="0">
                <a:solidFill>
                  <a:schemeClr val="bg1"/>
                </a:solidFill>
              </a:rPr>
              <a:t>SASARAN</a:t>
            </a:r>
          </a:p>
        </p:txBody>
      </p:sp>
      <p:sp>
        <p:nvSpPr>
          <p:cNvPr id="11" name="Oval 10"/>
          <p:cNvSpPr/>
          <p:nvPr/>
        </p:nvSpPr>
        <p:spPr>
          <a:xfrm>
            <a:off x="2267744" y="1988840"/>
            <a:ext cx="1512168" cy="136815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rPr>
              <a:t>100%</a:t>
            </a:r>
          </a:p>
        </p:txBody>
      </p:sp>
      <p:sp>
        <p:nvSpPr>
          <p:cNvPr id="13" name="Rounded Rectangle 12"/>
          <p:cNvSpPr/>
          <p:nvPr/>
        </p:nvSpPr>
        <p:spPr>
          <a:xfrm>
            <a:off x="4427984" y="1916832"/>
            <a:ext cx="2592288"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4846915" y="3429000"/>
            <a:ext cx="1901483" cy="830997"/>
          </a:xfrm>
          <a:prstGeom prst="rect">
            <a:avLst/>
          </a:prstGeom>
          <a:noFill/>
        </p:spPr>
        <p:txBody>
          <a:bodyPr wrap="none" rtlCol="0">
            <a:spAutoFit/>
          </a:bodyPr>
          <a:lstStyle/>
          <a:p>
            <a:pPr algn="ctr"/>
            <a:r>
              <a:rPr lang="id-ID" sz="2400" b="1" dirty="0">
                <a:solidFill>
                  <a:schemeClr val="bg1"/>
                </a:solidFill>
              </a:rPr>
              <a:t>KINERJA</a:t>
            </a:r>
          </a:p>
          <a:p>
            <a:pPr algn="ctr"/>
            <a:r>
              <a:rPr lang="id-ID" sz="2400" b="1" dirty="0">
                <a:solidFill>
                  <a:schemeClr val="bg1"/>
                </a:solidFill>
              </a:rPr>
              <a:t>KEUANGAN</a:t>
            </a:r>
          </a:p>
        </p:txBody>
      </p:sp>
      <p:sp>
        <p:nvSpPr>
          <p:cNvPr id="17" name="Oval 16"/>
          <p:cNvSpPr/>
          <p:nvPr/>
        </p:nvSpPr>
        <p:spPr>
          <a:xfrm>
            <a:off x="5004048" y="1988840"/>
            <a:ext cx="1512168" cy="136815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rPr>
              <a:t>9</a:t>
            </a:r>
            <a:r>
              <a:rPr lang="en-US" b="1" dirty="0">
                <a:solidFill>
                  <a:schemeClr val="tx1"/>
                </a:solidFill>
              </a:rPr>
              <a:t>8,38%</a:t>
            </a:r>
            <a:endParaRPr lang="id-ID" b="1" dirty="0">
              <a:solidFill>
                <a:schemeClr val="tx1"/>
              </a:solidFill>
            </a:endParaRPr>
          </a:p>
        </p:txBody>
      </p:sp>
      <p:sp>
        <p:nvSpPr>
          <p:cNvPr id="3" name="Arrow: Curved Up 2">
            <a:extLst>
              <a:ext uri="{FF2B5EF4-FFF2-40B4-BE49-F238E27FC236}">
                <a16:creationId xmlns:a16="http://schemas.microsoft.com/office/drawing/2014/main" id="{52BA6B31-37E8-4440-8E6B-E791FF89BDEC}"/>
              </a:ext>
            </a:extLst>
          </p:cNvPr>
          <p:cNvSpPr/>
          <p:nvPr/>
        </p:nvSpPr>
        <p:spPr>
          <a:xfrm>
            <a:off x="3491880" y="4497143"/>
            <a:ext cx="1872208" cy="1176082"/>
          </a:xfrm>
          <a:prstGeom prst="curvedUp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66443" y="2861735"/>
            <a:ext cx="6620967" cy="711281"/>
          </a:xfrm>
        </p:spPr>
        <p:txBody>
          <a:bodyPr/>
          <a:lstStyle/>
          <a:p>
            <a:pPr algn="ctr"/>
            <a:r>
              <a:rPr lang="id-ID" b="1" dirty="0">
                <a:solidFill>
                  <a:srgbClr val="FF0000"/>
                </a:solidFill>
              </a:rPr>
              <a:t>TERIMA KASIH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4310" y="1124744"/>
            <a:ext cx="7055380" cy="504056"/>
          </a:xfrm>
        </p:spPr>
        <p:txBody>
          <a:bodyPr>
            <a:normAutofit/>
          </a:bodyPr>
          <a:lstStyle/>
          <a:p>
            <a:pPr algn="ctr"/>
            <a:r>
              <a:rPr lang="id-ID" sz="2000" b="1" dirty="0">
                <a:solidFill>
                  <a:schemeClr val="bg1"/>
                </a:solidFill>
                <a:latin typeface="Arial Black" pitchFamily="34" charset="0"/>
              </a:rPr>
              <a:t>Indikator Kinerja Utama (IKU)</a:t>
            </a:r>
            <a:endParaRPr lang="id-ID" sz="2000"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2803842"/>
              </p:ext>
            </p:extLst>
          </p:nvPr>
        </p:nvGraphicFramePr>
        <p:xfrm>
          <a:off x="684783" y="1931640"/>
          <a:ext cx="8063682" cy="1265584"/>
        </p:xfrm>
        <a:graphic>
          <a:graphicData uri="http://schemas.openxmlformats.org/drawingml/2006/table">
            <a:tbl>
              <a:tblPr firstRow="1" bandRow="1">
                <a:tableStyleId>{5C22544A-7EE6-4342-B048-85BDC9FD1C3A}</a:tableStyleId>
              </a:tblPr>
              <a:tblGrid>
                <a:gridCol w="2687894">
                  <a:extLst>
                    <a:ext uri="{9D8B030D-6E8A-4147-A177-3AD203B41FA5}">
                      <a16:colId xmlns:a16="http://schemas.microsoft.com/office/drawing/2014/main" val="20000"/>
                    </a:ext>
                  </a:extLst>
                </a:gridCol>
                <a:gridCol w="2687894">
                  <a:extLst>
                    <a:ext uri="{9D8B030D-6E8A-4147-A177-3AD203B41FA5}">
                      <a16:colId xmlns:a16="http://schemas.microsoft.com/office/drawing/2014/main" val="20001"/>
                    </a:ext>
                  </a:extLst>
                </a:gridCol>
                <a:gridCol w="2687894">
                  <a:extLst>
                    <a:ext uri="{9D8B030D-6E8A-4147-A177-3AD203B41FA5}">
                      <a16:colId xmlns:a16="http://schemas.microsoft.com/office/drawing/2014/main" val="20002"/>
                    </a:ext>
                  </a:extLst>
                </a:gridCol>
              </a:tblGrid>
              <a:tr h="747424">
                <a:tc>
                  <a:txBody>
                    <a:bodyPr/>
                    <a:lstStyle/>
                    <a:p>
                      <a:pPr algn="ctr"/>
                      <a:r>
                        <a:rPr lang="id-ID" sz="1600" dirty="0">
                          <a:solidFill>
                            <a:schemeClr val="bg1"/>
                          </a:solidFill>
                        </a:rPr>
                        <a:t>SASARAN OPD</a:t>
                      </a:r>
                    </a:p>
                  </a:txBody>
                  <a:tcPr anchor="ctr"/>
                </a:tc>
                <a:tc>
                  <a:txBody>
                    <a:bodyPr/>
                    <a:lstStyle/>
                    <a:p>
                      <a:pPr algn="ctr"/>
                      <a:r>
                        <a:rPr lang="id-ID" sz="1600" dirty="0">
                          <a:solidFill>
                            <a:schemeClr val="bg1"/>
                          </a:solidFill>
                        </a:rPr>
                        <a:t>INDIKATOR KINERJA UTAMA</a:t>
                      </a:r>
                    </a:p>
                  </a:txBody>
                  <a:tcPr/>
                </a:tc>
                <a:tc>
                  <a:txBody>
                    <a:bodyPr/>
                    <a:lstStyle/>
                    <a:p>
                      <a:pPr algn="ctr"/>
                      <a:r>
                        <a:rPr lang="id-ID" sz="1600" dirty="0">
                          <a:solidFill>
                            <a:schemeClr val="bg1"/>
                          </a:solidFill>
                        </a:rPr>
                        <a:t>PENANGGUNG JAWAB</a:t>
                      </a:r>
                    </a:p>
                  </a:txBody>
                  <a:tcPr/>
                </a:tc>
                <a:extLst>
                  <a:ext uri="{0D108BD9-81ED-4DB2-BD59-A6C34878D82A}">
                    <a16:rowId xmlns:a16="http://schemas.microsoft.com/office/drawing/2014/main" val="10000"/>
                  </a:ext>
                </a:extLst>
              </a:tr>
              <a:tr h="3898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a:solidFill>
                            <a:schemeClr val="bg1"/>
                          </a:solidFill>
                          <a:latin typeface="+mn-lt"/>
                        </a:rPr>
                        <a:t>Meningkatnya</a:t>
                      </a:r>
                      <a:r>
                        <a:rPr lang="en-US" sz="1400" b="0" dirty="0">
                          <a:solidFill>
                            <a:schemeClr val="bg1"/>
                          </a:solidFill>
                          <a:latin typeface="+mn-lt"/>
                        </a:rPr>
                        <a:t> </a:t>
                      </a:r>
                      <a:r>
                        <a:rPr lang="en-US" sz="1400" b="0" dirty="0" err="1">
                          <a:solidFill>
                            <a:schemeClr val="bg1"/>
                          </a:solidFill>
                          <a:latin typeface="+mn-lt"/>
                        </a:rPr>
                        <a:t>Kualitas</a:t>
                      </a:r>
                      <a:r>
                        <a:rPr lang="en-US" sz="1400" b="0" dirty="0">
                          <a:solidFill>
                            <a:schemeClr val="bg1"/>
                          </a:solidFill>
                          <a:latin typeface="+mn-lt"/>
                        </a:rPr>
                        <a:t> </a:t>
                      </a:r>
                      <a:r>
                        <a:rPr lang="en-US" sz="1400" b="0" dirty="0" err="1">
                          <a:solidFill>
                            <a:schemeClr val="bg1"/>
                          </a:solidFill>
                          <a:latin typeface="+mn-lt"/>
                        </a:rPr>
                        <a:t>Pelayanan</a:t>
                      </a:r>
                      <a:r>
                        <a:rPr lang="en-US" sz="1400" b="0" dirty="0">
                          <a:solidFill>
                            <a:schemeClr val="bg1"/>
                          </a:solidFill>
                          <a:latin typeface="+mn-lt"/>
                        </a:rPr>
                        <a:t> </a:t>
                      </a:r>
                      <a:r>
                        <a:rPr lang="en-US" sz="1400" b="0" dirty="0" err="1">
                          <a:solidFill>
                            <a:schemeClr val="bg1"/>
                          </a:solidFill>
                          <a:latin typeface="+mn-lt"/>
                        </a:rPr>
                        <a:t>Kecamatan</a:t>
                      </a:r>
                      <a:endParaRPr lang="id-ID" sz="1400" b="0" dirty="0">
                        <a:solidFill>
                          <a:schemeClr val="bg1"/>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err="1">
                          <a:solidFill>
                            <a:schemeClr val="bg1"/>
                          </a:solidFill>
                          <a:latin typeface="+mn-lt"/>
                        </a:rPr>
                        <a:t>Indek</a:t>
                      </a:r>
                      <a:r>
                        <a:rPr lang="en-US" sz="1400" b="0" dirty="0">
                          <a:solidFill>
                            <a:schemeClr val="bg1"/>
                          </a:solidFill>
                          <a:latin typeface="+mn-lt"/>
                        </a:rPr>
                        <a:t> </a:t>
                      </a:r>
                      <a:r>
                        <a:rPr lang="en-US" sz="1400" b="0" dirty="0" err="1">
                          <a:solidFill>
                            <a:schemeClr val="bg1"/>
                          </a:solidFill>
                          <a:latin typeface="+mn-lt"/>
                        </a:rPr>
                        <a:t>Kepuasan</a:t>
                      </a:r>
                      <a:r>
                        <a:rPr lang="en-US" sz="1400" b="0" dirty="0">
                          <a:solidFill>
                            <a:schemeClr val="bg1"/>
                          </a:solidFill>
                          <a:latin typeface="+mn-lt"/>
                        </a:rPr>
                        <a:t> Masyarakat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bg1"/>
                          </a:solidFill>
                          <a:latin typeface="+mn-lt"/>
                        </a:rPr>
                        <a:t>( IKM )</a:t>
                      </a:r>
                      <a:endParaRPr lang="id-ID" sz="1400" b="0" dirty="0">
                        <a:solidFill>
                          <a:schemeClr val="bg1"/>
                        </a:solidFill>
                        <a:latin typeface="+mn-lt"/>
                      </a:endParaRPr>
                    </a:p>
                  </a:txBody>
                  <a:tcPr/>
                </a:tc>
                <a:tc>
                  <a:txBody>
                    <a:bodyPr/>
                    <a:lstStyle/>
                    <a:p>
                      <a:r>
                        <a:rPr lang="id-ID" sz="1400" dirty="0"/>
                        <a:t>Camat </a:t>
                      </a:r>
                      <a:r>
                        <a:rPr lang="en-US" sz="1400" dirty="0"/>
                        <a:t>Sulang</a:t>
                      </a:r>
                      <a:endParaRPr lang="id-ID" sz="1400"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2400" b="1" dirty="0">
                <a:solidFill>
                  <a:schemeClr val="bg1"/>
                </a:solidFill>
              </a:rPr>
              <a:t>KETERKAITAN RPJMD KAB. REMBANG TAHUN 20</a:t>
            </a:r>
            <a:r>
              <a:rPr lang="en-US" sz="2400" b="1" dirty="0">
                <a:solidFill>
                  <a:schemeClr val="bg1"/>
                </a:solidFill>
              </a:rPr>
              <a:t>21</a:t>
            </a:r>
            <a:r>
              <a:rPr lang="id-ID" sz="2400" b="1" dirty="0">
                <a:solidFill>
                  <a:schemeClr val="bg1"/>
                </a:solidFill>
              </a:rPr>
              <a:t> – 202</a:t>
            </a:r>
            <a:r>
              <a:rPr lang="en-US" sz="2400" b="1" dirty="0">
                <a:solidFill>
                  <a:schemeClr val="bg1"/>
                </a:solidFill>
              </a:rPr>
              <a:t>6</a:t>
            </a:r>
            <a:r>
              <a:rPr lang="id-ID" sz="2400" b="1" dirty="0">
                <a:solidFill>
                  <a:schemeClr val="bg1"/>
                </a:solidFill>
              </a:rPr>
              <a:t> DENGAN RENSTRA KANTOR KECAMATAN </a:t>
            </a:r>
            <a:r>
              <a:rPr lang="en-US" sz="2400" b="1" dirty="0">
                <a:solidFill>
                  <a:schemeClr val="bg1"/>
                </a:solidFill>
              </a:rPr>
              <a:t>SULANG</a:t>
            </a:r>
            <a:r>
              <a:rPr lang="id-ID" sz="2400" b="1" dirty="0">
                <a:solidFill>
                  <a:schemeClr val="bg1"/>
                </a:solidFill>
              </a:rPr>
              <a:t> TAHUN 20</a:t>
            </a:r>
            <a:r>
              <a:rPr lang="en-US" sz="2400" b="1" dirty="0">
                <a:solidFill>
                  <a:schemeClr val="bg1"/>
                </a:solidFill>
              </a:rPr>
              <a:t>21</a:t>
            </a:r>
            <a:r>
              <a:rPr lang="id-ID" sz="2400" b="1" dirty="0">
                <a:solidFill>
                  <a:schemeClr val="bg1"/>
                </a:solidFill>
              </a:rPr>
              <a:t> – 202</a:t>
            </a:r>
            <a:r>
              <a:rPr lang="en-US" sz="2400" b="1" dirty="0">
                <a:solidFill>
                  <a:schemeClr val="bg1"/>
                </a:solidFill>
              </a:rPr>
              <a:t>6</a:t>
            </a:r>
            <a:endParaRPr lang="id-ID" sz="2400" b="1"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7647062"/>
              </p:ext>
            </p:extLst>
          </p:nvPr>
        </p:nvGraphicFramePr>
        <p:xfrm>
          <a:off x="1619672" y="2636912"/>
          <a:ext cx="7048877" cy="3235960"/>
        </p:xfrm>
        <a:graphic>
          <a:graphicData uri="http://schemas.openxmlformats.org/drawingml/2006/table">
            <a:tbl>
              <a:tblPr firstRow="1" bandRow="1">
                <a:tableStyleId>{5C22544A-7EE6-4342-B048-85BDC9FD1C3A}</a:tableStyleId>
              </a:tblPr>
              <a:tblGrid>
                <a:gridCol w="2380553">
                  <a:extLst>
                    <a:ext uri="{9D8B030D-6E8A-4147-A177-3AD203B41FA5}">
                      <a16:colId xmlns:a16="http://schemas.microsoft.com/office/drawing/2014/main" val="20000"/>
                    </a:ext>
                  </a:extLst>
                </a:gridCol>
                <a:gridCol w="2334162">
                  <a:extLst>
                    <a:ext uri="{9D8B030D-6E8A-4147-A177-3AD203B41FA5}">
                      <a16:colId xmlns:a16="http://schemas.microsoft.com/office/drawing/2014/main" val="20001"/>
                    </a:ext>
                  </a:extLst>
                </a:gridCol>
                <a:gridCol w="2334162">
                  <a:extLst>
                    <a:ext uri="{9D8B030D-6E8A-4147-A177-3AD203B41FA5}">
                      <a16:colId xmlns:a16="http://schemas.microsoft.com/office/drawing/2014/main" val="20002"/>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Sasaran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1400" b="1" kern="1200" baseline="0" dirty="0">
                          <a:solidFill>
                            <a:schemeClr val="bg1"/>
                          </a:solidFill>
                          <a:latin typeface="+mn-lt"/>
                          <a:ea typeface="+mn-ea"/>
                          <a:cs typeface="+mn-cs"/>
                        </a:rPr>
                        <a:t>S</a:t>
                      </a:r>
                      <a:r>
                        <a:rPr kumimoji="0" lang="id-ID" sz="1400" b="1" kern="1200" baseline="0" dirty="0">
                          <a:solidFill>
                            <a:schemeClr val="bg1"/>
                          </a:solidFill>
                          <a:latin typeface="+mn-lt"/>
                          <a:ea typeface="+mn-ea"/>
                          <a:cs typeface="+mn-cs"/>
                        </a:rPr>
                        <a:t>trategi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Arah Kebijakan 	</a:t>
                      </a:r>
                    </a:p>
                  </a:txBody>
                  <a:tcPr/>
                </a:tc>
                <a:extLst>
                  <a:ext uri="{0D108BD9-81ED-4DB2-BD59-A6C34878D82A}">
                    <a16:rowId xmlns:a16="http://schemas.microsoft.com/office/drawing/2014/main" val="10000"/>
                  </a:ext>
                </a:extLst>
              </a:tr>
              <a:tr h="12853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dirty="0" err="1">
                          <a:solidFill>
                            <a:schemeClr val="dk1"/>
                          </a:solidFill>
                          <a:latin typeface="+mn-lt"/>
                          <a:ea typeface="+mn-ea"/>
                          <a:cs typeface="+mn-cs"/>
                        </a:rPr>
                        <a:t>Meningkatnya</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Manajemen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Administrasi</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Pelayanan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Umum</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Kepegawaian</a:t>
                      </a:r>
                      <a:r>
                        <a:rPr kumimoji="0" lang="en-US" sz="1100" kern="1200" dirty="0">
                          <a:solidFill>
                            <a:schemeClr val="dk1"/>
                          </a:solidFill>
                          <a:latin typeface="+mn-lt"/>
                          <a:ea typeface="+mn-ea"/>
                          <a:cs typeface="+mn-cs"/>
                        </a:rPr>
                        <a:t> dan </a:t>
                      </a:r>
                      <a:r>
                        <a:rPr kumimoji="0" lang="en-US" sz="1100" kern="1200" dirty="0" err="1">
                          <a:solidFill>
                            <a:schemeClr val="dk1"/>
                          </a:solidFill>
                          <a:latin typeface="+mn-lt"/>
                          <a:ea typeface="+mn-ea"/>
                          <a:cs typeface="+mn-cs"/>
                        </a:rPr>
                        <a:t>Keuangan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Perangkat</a:t>
                      </a:r>
                      <a:r>
                        <a:rPr kumimoji="0" lang="en-US" sz="1100" kern="1200" dirty="0">
                          <a:solidFill>
                            <a:schemeClr val="dk1"/>
                          </a:solidFill>
                          <a:latin typeface="+mn-lt"/>
                          <a:ea typeface="+mn-ea"/>
                          <a:cs typeface="+mn-cs"/>
                        </a:rPr>
                        <a:t> Daerah</a:t>
                      </a:r>
                      <a:r>
                        <a:rPr kumimoji="0" lang="id-ID" sz="1100" kern="1200" baseline="0" dirty="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dirty="0" err="1">
                          <a:solidFill>
                            <a:schemeClr val="dk1"/>
                          </a:solidFill>
                          <a:latin typeface="+mn-lt"/>
                          <a:ea typeface="+mn-ea"/>
                          <a:cs typeface="+mn-cs"/>
                        </a:rPr>
                        <a:t>Meningkatkan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Manajemen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Administrasi</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Pelayanan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Umum</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Kepegawaian</a:t>
                      </a:r>
                      <a:r>
                        <a:rPr kumimoji="0" lang="en-US" sz="1100" kern="1200" dirty="0">
                          <a:solidFill>
                            <a:schemeClr val="dk1"/>
                          </a:solidFill>
                          <a:latin typeface="+mn-lt"/>
                          <a:ea typeface="+mn-ea"/>
                          <a:cs typeface="+mn-cs"/>
                        </a:rPr>
                        <a:t> dan </a:t>
                      </a:r>
                      <a:r>
                        <a:rPr kumimoji="0" lang="en-US" sz="1100" kern="1200" dirty="0" err="1">
                          <a:solidFill>
                            <a:schemeClr val="dk1"/>
                          </a:solidFill>
                          <a:latin typeface="+mn-lt"/>
                          <a:ea typeface="+mn-ea"/>
                          <a:cs typeface="+mn-cs"/>
                        </a:rPr>
                        <a:t>Keuangan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Perangkat</a:t>
                      </a:r>
                      <a:r>
                        <a:rPr kumimoji="0" lang="en-US" sz="1100" kern="1200" dirty="0">
                          <a:solidFill>
                            <a:schemeClr val="dk1"/>
                          </a:solidFill>
                          <a:latin typeface="+mn-lt"/>
                          <a:ea typeface="+mn-ea"/>
                          <a:cs typeface="+mn-cs"/>
                        </a:rPr>
                        <a:t> Daerah</a:t>
                      </a:r>
                      <a:endParaRPr kumimoji="0" lang="id-ID" sz="1100" kern="1200" baseline="0" dirty="0">
                        <a:solidFill>
                          <a:schemeClr val="dk1"/>
                        </a:solidFill>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dirty="0" err="1">
                          <a:solidFill>
                            <a:schemeClr val="dk1"/>
                          </a:solidFill>
                          <a:latin typeface="+mn-lt"/>
                          <a:ea typeface="+mn-ea"/>
                          <a:cs typeface="+mn-cs"/>
                        </a:rPr>
                        <a:t>Meningkatkan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Manajamen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Administrasi</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Pelayanan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Umum</a:t>
                      </a:r>
                      <a:endParaRPr kumimoji="0" lang="id-ID" sz="1100" kern="120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Meningkatkan</a:t>
                      </a:r>
                      <a:r>
                        <a:rPr kumimoji="0" lang="en-US" sz="1100" kern="1200" baseline="0" dirty="0">
                          <a:solidFill>
                            <a:schemeClr val="dk1"/>
                          </a:solidFill>
                          <a:latin typeface="+mn-lt"/>
                          <a:ea typeface="+mn-ea"/>
                          <a:cs typeface="+mn-cs"/>
                        </a:rPr>
                        <a:t> Sarana dan </a:t>
                      </a:r>
                      <a:r>
                        <a:rPr kumimoji="0" lang="en-US" sz="1100" kern="1200" baseline="0" dirty="0" err="1">
                          <a:solidFill>
                            <a:schemeClr val="dk1"/>
                          </a:solidFill>
                          <a:latin typeface="+mn-lt"/>
                          <a:ea typeface="+mn-ea"/>
                          <a:cs typeface="+mn-cs"/>
                        </a:rPr>
                        <a:t>Prasarana</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Aparatur</a:t>
                      </a:r>
                      <a:endParaRPr kumimoji="0" lang="en-US" sz="1100" kern="1200" baseline="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Meningkatkan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Kualitas</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Sumber</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Daya</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Aparatur</a:t>
                      </a:r>
                      <a:endParaRPr kumimoji="0" lang="en-US" sz="1100" kern="1200" baseline="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Meningkatkan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Pengembangan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Sistem</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Pelaporan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Keuangan</a:t>
                      </a:r>
                      <a:endParaRPr kumimoji="0" lang="id-ID" sz="11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baseline="0" dirty="0" err="1">
                          <a:solidFill>
                            <a:schemeClr val="dk1"/>
                          </a:solidFill>
                          <a:latin typeface="+mn-lt"/>
                          <a:ea typeface="+mn-ea"/>
                          <a:cs typeface="+mn-cs"/>
                        </a:rPr>
                        <a:t>Meningkatnya</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Perencanaan</a:t>
                      </a:r>
                      <a:r>
                        <a:rPr kumimoji="0" lang="en-US" sz="1100" kern="1200" baseline="0" dirty="0">
                          <a:solidFill>
                            <a:schemeClr val="dk1"/>
                          </a:solidFill>
                          <a:latin typeface="+mn-lt"/>
                          <a:ea typeface="+mn-ea"/>
                          <a:cs typeface="+mn-cs"/>
                        </a:rPr>
                        <a:t> dan </a:t>
                      </a:r>
                      <a:r>
                        <a:rPr kumimoji="0" lang="en-US" sz="1100" kern="1200" baseline="0" dirty="0" err="1">
                          <a:solidFill>
                            <a:schemeClr val="dk1"/>
                          </a:solidFill>
                          <a:latin typeface="+mn-lt"/>
                          <a:ea typeface="+mn-ea"/>
                          <a:cs typeface="+mn-cs"/>
                        </a:rPr>
                        <a:t>Evaluasi</a:t>
                      </a:r>
                      <a:r>
                        <a:rPr kumimoji="0" lang="en-US" sz="1100" kern="1200" baseline="0" dirty="0">
                          <a:solidFill>
                            <a:schemeClr val="dk1"/>
                          </a:solidFill>
                          <a:latin typeface="+mn-lt"/>
                          <a:ea typeface="+mn-ea"/>
                          <a:cs typeface="+mn-cs"/>
                        </a:rPr>
                        <a:t> Kinerja </a:t>
                      </a:r>
                      <a:r>
                        <a:rPr kumimoji="0" lang="en-US" sz="1100" kern="1200" baseline="0" dirty="0" err="1">
                          <a:solidFill>
                            <a:schemeClr val="dk1"/>
                          </a:solidFill>
                          <a:latin typeface="+mn-lt"/>
                          <a:ea typeface="+mn-ea"/>
                          <a:cs typeface="+mn-cs"/>
                        </a:rPr>
                        <a:t>Perangkat</a:t>
                      </a:r>
                      <a:r>
                        <a:rPr kumimoji="0" lang="en-US" sz="1100" kern="1200" baseline="0" dirty="0">
                          <a:solidFill>
                            <a:schemeClr val="dk1"/>
                          </a:solidFill>
                          <a:latin typeface="+mn-lt"/>
                          <a:ea typeface="+mn-ea"/>
                          <a:cs typeface="+mn-cs"/>
                        </a:rPr>
                        <a:t> Daerah</a:t>
                      </a:r>
                      <a:endParaRPr kumimoji="0" lang="id-ID" sz="11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baseline="0" dirty="0" err="1">
                          <a:solidFill>
                            <a:schemeClr val="dk1"/>
                          </a:solidFill>
                          <a:latin typeface="+mn-lt"/>
                          <a:ea typeface="+mn-ea"/>
                          <a:cs typeface="+mn-cs"/>
                        </a:rPr>
                        <a:t>Meningkatkan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Perencanaan</a:t>
                      </a:r>
                      <a:r>
                        <a:rPr kumimoji="0" lang="en-US" sz="1100" kern="1200" baseline="0" dirty="0">
                          <a:solidFill>
                            <a:schemeClr val="dk1"/>
                          </a:solidFill>
                          <a:latin typeface="+mn-lt"/>
                          <a:ea typeface="+mn-ea"/>
                          <a:cs typeface="+mn-cs"/>
                        </a:rPr>
                        <a:t> dan </a:t>
                      </a:r>
                      <a:r>
                        <a:rPr kumimoji="0" lang="en-US" sz="1100" kern="1200" baseline="0" dirty="0" err="1">
                          <a:solidFill>
                            <a:schemeClr val="dk1"/>
                          </a:solidFill>
                          <a:latin typeface="+mn-lt"/>
                          <a:ea typeface="+mn-ea"/>
                          <a:cs typeface="+mn-cs"/>
                        </a:rPr>
                        <a:t>Evaluasi</a:t>
                      </a:r>
                      <a:r>
                        <a:rPr kumimoji="0" lang="en-US" sz="1100" kern="1200" baseline="0" dirty="0">
                          <a:solidFill>
                            <a:schemeClr val="dk1"/>
                          </a:solidFill>
                          <a:latin typeface="+mn-lt"/>
                          <a:ea typeface="+mn-ea"/>
                          <a:cs typeface="+mn-cs"/>
                        </a:rPr>
                        <a:t> Kinerja </a:t>
                      </a:r>
                      <a:r>
                        <a:rPr kumimoji="0" lang="en-US" sz="1100" kern="1200" baseline="0" dirty="0" err="1">
                          <a:solidFill>
                            <a:schemeClr val="dk1"/>
                          </a:solidFill>
                          <a:latin typeface="+mn-lt"/>
                          <a:ea typeface="+mn-ea"/>
                          <a:cs typeface="+mn-cs"/>
                        </a:rPr>
                        <a:t>Perangkat</a:t>
                      </a:r>
                      <a:r>
                        <a:rPr kumimoji="0" lang="en-US" sz="1100" kern="1200" baseline="0" dirty="0">
                          <a:solidFill>
                            <a:schemeClr val="dk1"/>
                          </a:solidFill>
                          <a:latin typeface="+mn-lt"/>
                          <a:ea typeface="+mn-ea"/>
                          <a:cs typeface="+mn-cs"/>
                        </a:rPr>
                        <a:t> Daerah</a:t>
                      </a:r>
                      <a:endParaRPr kumimoji="0" lang="id-ID" sz="1100" kern="1200" baseline="0" dirty="0">
                        <a:solidFill>
                          <a:schemeClr val="dk1"/>
                        </a:solidFill>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Penyusunan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Dokumen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Perencanaan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Perangkat</a:t>
                      </a:r>
                      <a:r>
                        <a:rPr kumimoji="0" lang="en-US" sz="1100" kern="1200" baseline="0" dirty="0">
                          <a:solidFill>
                            <a:schemeClr val="dk1"/>
                          </a:solidFill>
                          <a:latin typeface="+mn-lt"/>
                          <a:ea typeface="+mn-ea"/>
                          <a:cs typeface="+mn-cs"/>
                        </a:rPr>
                        <a:t> Daerah</a:t>
                      </a:r>
                      <a:endParaRPr kumimoji="0" lang="id-ID" sz="1100" kern="1200" baseline="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Penyusunan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Dokumen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Evaluasi</a:t>
                      </a:r>
                      <a:r>
                        <a:rPr kumimoji="0" lang="en-US" sz="1100" kern="1200" baseline="0" dirty="0">
                          <a:solidFill>
                            <a:schemeClr val="dk1"/>
                          </a:solidFill>
                          <a:latin typeface="+mn-lt"/>
                          <a:ea typeface="+mn-ea"/>
                          <a:cs typeface="+mn-cs"/>
                        </a:rPr>
                        <a:t> Kinerja </a:t>
                      </a:r>
                      <a:r>
                        <a:rPr kumimoji="0" lang="en-US" sz="1100" kern="1200" baseline="0" dirty="0" err="1">
                          <a:solidFill>
                            <a:schemeClr val="dk1"/>
                          </a:solidFill>
                          <a:latin typeface="+mn-lt"/>
                          <a:ea typeface="+mn-ea"/>
                          <a:cs typeface="+mn-cs"/>
                        </a:rPr>
                        <a:t>Perangkat</a:t>
                      </a:r>
                      <a:r>
                        <a:rPr kumimoji="0" lang="en-US" sz="1100" kern="1200" baseline="0" dirty="0">
                          <a:solidFill>
                            <a:schemeClr val="dk1"/>
                          </a:solidFill>
                          <a:latin typeface="+mn-lt"/>
                          <a:ea typeface="+mn-ea"/>
                          <a:cs typeface="+mn-cs"/>
                        </a:rPr>
                        <a:t> Daerah</a:t>
                      </a:r>
                      <a:r>
                        <a:rPr kumimoji="0" lang="id-ID" sz="1100" kern="1200" baseline="0" dirty="0">
                          <a:solidFill>
                            <a:schemeClr val="dk1"/>
                          </a:solidFill>
                          <a:latin typeface="+mn-lt"/>
                          <a:ea typeface="+mn-ea"/>
                          <a:cs typeface="+mn-cs"/>
                        </a:rPr>
                        <a:t>.</a:t>
                      </a:r>
                    </a:p>
                  </a:txBody>
                  <a:tcPr/>
                </a:tc>
                <a:extLst>
                  <a:ext uri="{0D108BD9-81ED-4DB2-BD59-A6C34878D82A}">
                    <a16:rowId xmlns:a16="http://schemas.microsoft.com/office/drawing/2014/main" val="10002"/>
                  </a:ext>
                </a:extLst>
              </a:tr>
            </a:tbl>
          </a:graphicData>
        </a:graphic>
      </p:graphicFrame>
      <p:sp>
        <p:nvSpPr>
          <p:cNvPr id="5" name="Right Arrow 4"/>
          <p:cNvSpPr/>
          <p:nvPr/>
        </p:nvSpPr>
        <p:spPr>
          <a:xfrm>
            <a:off x="251520" y="3483006"/>
            <a:ext cx="1296144"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bg1"/>
                </a:solidFill>
              </a:rPr>
              <a:t>RPJMD</a:t>
            </a:r>
          </a:p>
        </p:txBody>
      </p:sp>
      <p:sp>
        <p:nvSpPr>
          <p:cNvPr id="6" name="TextBox 5"/>
          <p:cNvSpPr txBox="1"/>
          <p:nvPr/>
        </p:nvSpPr>
        <p:spPr>
          <a:xfrm>
            <a:off x="395536" y="1556792"/>
            <a:ext cx="8352928" cy="677108"/>
          </a:xfrm>
          <a:prstGeom prst="rect">
            <a:avLst/>
          </a:prstGeom>
          <a:noFill/>
        </p:spPr>
        <p:txBody>
          <a:bodyPr wrap="square" rtlCol="0">
            <a:spAutoFit/>
          </a:bodyPr>
          <a:lstStyle/>
          <a:p>
            <a:pPr marL="900113" indent="-900113">
              <a:tabLst>
                <a:tab pos="719138" algn="l"/>
                <a:tab pos="900113" algn="l"/>
              </a:tabLst>
            </a:pPr>
            <a:r>
              <a:rPr lang="id-ID" sz="2000" b="1" dirty="0">
                <a:solidFill>
                  <a:schemeClr val="bg1"/>
                </a:solidFill>
              </a:rPr>
              <a:t>MISI 1	:	</a:t>
            </a:r>
            <a:r>
              <a:rPr lang="en-US" dirty="0" err="1">
                <a:solidFill>
                  <a:schemeClr val="bg1"/>
                </a:solidFill>
              </a:rPr>
              <a:t>Mengembangkan</a:t>
            </a:r>
            <a:r>
              <a:rPr lang="en-US" dirty="0">
                <a:solidFill>
                  <a:schemeClr val="bg1"/>
                </a:solidFill>
              </a:rPr>
              <a:t> </a:t>
            </a:r>
            <a:r>
              <a:rPr lang="en-US" dirty="0" err="1">
                <a:solidFill>
                  <a:schemeClr val="bg1"/>
                </a:solidFill>
              </a:rPr>
              <a:t>profesionalisasi</a:t>
            </a:r>
            <a:r>
              <a:rPr lang="en-US" dirty="0">
                <a:solidFill>
                  <a:schemeClr val="bg1"/>
                </a:solidFill>
              </a:rPr>
              <a:t>, </a:t>
            </a:r>
            <a:r>
              <a:rPr lang="en-US" dirty="0" err="1">
                <a:solidFill>
                  <a:schemeClr val="bg1"/>
                </a:solidFill>
              </a:rPr>
              <a:t>moderenisasi</a:t>
            </a:r>
            <a:r>
              <a:rPr lang="en-US" dirty="0">
                <a:solidFill>
                  <a:schemeClr val="bg1"/>
                </a:solidFill>
              </a:rPr>
              <a:t> </a:t>
            </a:r>
            <a:r>
              <a:rPr lang="en-US" dirty="0" err="1">
                <a:solidFill>
                  <a:schemeClr val="bg1"/>
                </a:solidFill>
              </a:rPr>
              <a:t>organisasi</a:t>
            </a:r>
            <a:r>
              <a:rPr lang="en-US" dirty="0">
                <a:solidFill>
                  <a:schemeClr val="bg1"/>
                </a:solidFill>
              </a:rPr>
              <a:t> dan tata </a:t>
            </a:r>
            <a:r>
              <a:rPr lang="en-US" dirty="0" err="1">
                <a:solidFill>
                  <a:schemeClr val="bg1"/>
                </a:solidFill>
              </a:rPr>
              <a:t>kerja</a:t>
            </a:r>
            <a:r>
              <a:rPr lang="en-US" dirty="0">
                <a:solidFill>
                  <a:schemeClr val="bg1"/>
                </a:solidFill>
              </a:rPr>
              <a:t> </a:t>
            </a:r>
            <a:r>
              <a:rPr lang="en-US" dirty="0" err="1">
                <a:solidFill>
                  <a:schemeClr val="bg1"/>
                </a:solidFill>
              </a:rPr>
              <a:t>birokrasi</a:t>
            </a:r>
            <a:endParaRPr lang="id-ID"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02" y="692696"/>
            <a:ext cx="1257960" cy="1783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Content Placeholder 3"/>
          <p:cNvGraphicFramePr>
            <a:graphicFrameLocks/>
          </p:cNvGraphicFramePr>
          <p:nvPr>
            <p:extLst>
              <p:ext uri="{D42A27DB-BD31-4B8C-83A1-F6EECF244321}">
                <p14:modId xmlns:p14="http://schemas.microsoft.com/office/powerpoint/2010/main" val="654881980"/>
              </p:ext>
            </p:extLst>
          </p:nvPr>
        </p:nvGraphicFramePr>
        <p:xfrm>
          <a:off x="1475348" y="266877"/>
          <a:ext cx="7002486" cy="2606040"/>
        </p:xfrm>
        <a:graphic>
          <a:graphicData uri="http://schemas.openxmlformats.org/drawingml/2006/table">
            <a:tbl>
              <a:tblPr firstRow="1" bandRow="1">
                <a:tableStyleId>{5C22544A-7EE6-4342-B048-85BDC9FD1C3A}</a:tableStyleId>
              </a:tblPr>
              <a:tblGrid>
                <a:gridCol w="2664604">
                  <a:extLst>
                    <a:ext uri="{9D8B030D-6E8A-4147-A177-3AD203B41FA5}">
                      <a16:colId xmlns:a16="http://schemas.microsoft.com/office/drawing/2014/main" val="20000"/>
                    </a:ext>
                  </a:extLst>
                </a:gridCol>
                <a:gridCol w="2003720">
                  <a:extLst>
                    <a:ext uri="{9D8B030D-6E8A-4147-A177-3AD203B41FA5}">
                      <a16:colId xmlns:a16="http://schemas.microsoft.com/office/drawing/2014/main" val="20001"/>
                    </a:ext>
                  </a:extLst>
                </a:gridCol>
                <a:gridCol w="2334162">
                  <a:extLst>
                    <a:ext uri="{9D8B030D-6E8A-4147-A177-3AD203B41FA5}">
                      <a16:colId xmlns:a16="http://schemas.microsoft.com/office/drawing/2014/main" val="20002"/>
                    </a:ext>
                  </a:extLst>
                </a:gridCol>
              </a:tblGrid>
              <a:tr h="2019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Sasaran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Strategi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Arah Kebijakan 	</a:t>
                      </a:r>
                    </a:p>
                  </a:txBody>
                  <a:tcPr/>
                </a:tc>
                <a:extLst>
                  <a:ext uri="{0D108BD9-81ED-4DB2-BD59-A6C34878D82A}">
                    <a16:rowId xmlns:a16="http://schemas.microsoft.com/office/drawing/2014/main" val="10000"/>
                  </a:ext>
                </a:extLst>
              </a:tr>
              <a:tr h="13279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baseline="0" dirty="0" err="1">
                          <a:solidFill>
                            <a:schemeClr val="dk1"/>
                          </a:solidFill>
                          <a:latin typeface="+mn-lt"/>
                          <a:ea typeface="+mn-ea"/>
                          <a:cs typeface="+mn-cs"/>
                        </a:rPr>
                        <a:t>Meningkatnya</a:t>
                      </a:r>
                      <a:r>
                        <a:rPr kumimoji="0" lang="en-US" sz="1100" kern="1200" baseline="0" dirty="0">
                          <a:solidFill>
                            <a:schemeClr val="dk1"/>
                          </a:solidFill>
                          <a:latin typeface="+mn-lt"/>
                          <a:ea typeface="+mn-ea"/>
                          <a:cs typeface="+mn-cs"/>
                        </a:rPr>
                        <a:t> Kinerja </a:t>
                      </a:r>
                      <a:r>
                        <a:rPr kumimoji="0" lang="en-US" sz="1100" kern="1200" baseline="0" dirty="0" err="1">
                          <a:solidFill>
                            <a:schemeClr val="dk1"/>
                          </a:solidFill>
                          <a:latin typeface="+mn-lt"/>
                          <a:ea typeface="+mn-ea"/>
                          <a:cs typeface="+mn-cs"/>
                        </a:rPr>
                        <a:t>Pemerintahan</a:t>
                      </a:r>
                      <a:r>
                        <a:rPr kumimoji="0" lang="en-US" sz="1100" kern="1200" baseline="0" dirty="0">
                          <a:solidFill>
                            <a:schemeClr val="dk1"/>
                          </a:solidFill>
                          <a:latin typeface="+mn-lt"/>
                          <a:ea typeface="+mn-ea"/>
                          <a:cs typeface="+mn-cs"/>
                        </a:rPr>
                        <a:t>, Pembangunan, </a:t>
                      </a:r>
                      <a:r>
                        <a:rPr kumimoji="0" lang="en-US" sz="1100" kern="1200" baseline="0" dirty="0" err="1">
                          <a:solidFill>
                            <a:schemeClr val="dk1"/>
                          </a:solidFill>
                          <a:latin typeface="+mn-lt"/>
                          <a:ea typeface="+mn-ea"/>
                          <a:cs typeface="+mn-cs"/>
                        </a:rPr>
                        <a:t>Pembinaan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Kemasyarakatan</a:t>
                      </a:r>
                      <a:r>
                        <a:rPr kumimoji="0" lang="en-US" sz="1100" kern="1200" baseline="0" dirty="0">
                          <a:solidFill>
                            <a:schemeClr val="dk1"/>
                          </a:solidFill>
                          <a:latin typeface="+mn-lt"/>
                          <a:ea typeface="+mn-ea"/>
                          <a:cs typeface="+mn-cs"/>
                        </a:rPr>
                        <a:t> dan </a:t>
                      </a:r>
                      <a:r>
                        <a:rPr kumimoji="0" lang="en-US" sz="1100" kern="1200" baseline="0" dirty="0" err="1">
                          <a:solidFill>
                            <a:schemeClr val="dk1"/>
                          </a:solidFill>
                          <a:latin typeface="+mn-lt"/>
                          <a:ea typeface="+mn-ea"/>
                          <a:cs typeface="+mn-cs"/>
                        </a:rPr>
                        <a:t>Ketentraman</a:t>
                      </a:r>
                      <a:r>
                        <a:rPr kumimoji="0" lang="en-US" sz="1100" kern="1200" baseline="0" dirty="0">
                          <a:solidFill>
                            <a:schemeClr val="dk1"/>
                          </a:solidFill>
                          <a:latin typeface="+mn-lt"/>
                          <a:ea typeface="+mn-ea"/>
                          <a:cs typeface="+mn-cs"/>
                        </a:rPr>
                        <a:t> Masyarakat</a:t>
                      </a:r>
                      <a:endParaRPr kumimoji="0" lang="id-ID" sz="11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100" kern="1200" dirty="0" err="1">
                          <a:solidFill>
                            <a:schemeClr val="dk1"/>
                          </a:solidFill>
                          <a:latin typeface="+mn-lt"/>
                          <a:ea typeface="+mn-ea"/>
                          <a:cs typeface="+mn-cs"/>
                        </a:rPr>
                        <a:t>Meningkatkan</a:t>
                      </a:r>
                      <a:r>
                        <a:rPr kumimoji="0" lang="en-US" sz="1100" kern="1200" dirty="0">
                          <a:solidFill>
                            <a:schemeClr val="dk1"/>
                          </a:solidFill>
                          <a:latin typeface="+mn-lt"/>
                          <a:ea typeface="+mn-ea"/>
                          <a:cs typeface="+mn-cs"/>
                        </a:rPr>
                        <a:t> Kinerja </a:t>
                      </a:r>
                      <a:r>
                        <a:rPr kumimoji="0" lang="en-US" sz="1100" kern="1200" dirty="0" err="1">
                          <a:solidFill>
                            <a:schemeClr val="dk1"/>
                          </a:solidFill>
                          <a:latin typeface="+mn-lt"/>
                          <a:ea typeface="+mn-ea"/>
                          <a:cs typeface="+mn-cs"/>
                        </a:rPr>
                        <a:t>Pemerintahan</a:t>
                      </a:r>
                      <a:r>
                        <a:rPr kumimoji="0" lang="en-US" sz="1100" kern="1200" dirty="0">
                          <a:solidFill>
                            <a:schemeClr val="dk1"/>
                          </a:solidFill>
                          <a:latin typeface="+mn-lt"/>
                          <a:ea typeface="+mn-ea"/>
                          <a:cs typeface="+mn-cs"/>
                        </a:rPr>
                        <a:t>, Pembangunan, </a:t>
                      </a:r>
                      <a:r>
                        <a:rPr kumimoji="0" lang="en-US" sz="1100" kern="1200" dirty="0" err="1">
                          <a:solidFill>
                            <a:schemeClr val="dk1"/>
                          </a:solidFill>
                          <a:latin typeface="+mn-lt"/>
                          <a:ea typeface="+mn-ea"/>
                          <a:cs typeface="+mn-cs"/>
                        </a:rPr>
                        <a:t>Pembinaan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Kemasyarakatan</a:t>
                      </a:r>
                      <a:r>
                        <a:rPr kumimoji="0" lang="en-US" sz="1100" kern="1200" dirty="0">
                          <a:solidFill>
                            <a:schemeClr val="dk1"/>
                          </a:solidFill>
                          <a:latin typeface="+mn-lt"/>
                          <a:ea typeface="+mn-ea"/>
                          <a:cs typeface="+mn-cs"/>
                        </a:rPr>
                        <a:t> dan </a:t>
                      </a:r>
                      <a:r>
                        <a:rPr kumimoji="0" lang="en-US" sz="1100" kern="1200" dirty="0" err="1">
                          <a:solidFill>
                            <a:schemeClr val="dk1"/>
                          </a:solidFill>
                          <a:latin typeface="+mn-lt"/>
                          <a:ea typeface="+mn-ea"/>
                          <a:cs typeface="+mn-cs"/>
                        </a:rPr>
                        <a:t>Ketentraman</a:t>
                      </a:r>
                      <a:r>
                        <a:rPr kumimoji="0" lang="en-US" sz="1100" kern="1200" dirty="0">
                          <a:solidFill>
                            <a:schemeClr val="dk1"/>
                          </a:solidFill>
                          <a:latin typeface="+mn-lt"/>
                          <a:ea typeface="+mn-ea"/>
                          <a:cs typeface="+mn-cs"/>
                        </a:rPr>
                        <a:t> Masyarakat</a:t>
                      </a:r>
                      <a:endParaRPr kumimoji="0" lang="id-ID" sz="1100" kern="1200" baseline="0" dirty="0">
                        <a:solidFill>
                          <a:schemeClr val="dk1"/>
                        </a:solidFill>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dirty="0" err="1">
                          <a:solidFill>
                            <a:schemeClr val="dk1"/>
                          </a:solidFill>
                          <a:latin typeface="+mn-lt"/>
                          <a:ea typeface="+mn-ea"/>
                          <a:cs typeface="+mn-cs"/>
                        </a:rPr>
                        <a:t>Fasilitasi</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penyelenggaraan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Pemerintahan</a:t>
                      </a:r>
                      <a:r>
                        <a:rPr kumimoji="0" lang="en-US" sz="1100" kern="1200" dirty="0">
                          <a:solidFill>
                            <a:schemeClr val="dk1"/>
                          </a:solidFill>
                          <a:latin typeface="+mn-lt"/>
                          <a:ea typeface="+mn-ea"/>
                          <a:cs typeface="+mn-cs"/>
                        </a:rPr>
                        <a:t> </a:t>
                      </a:r>
                      <a:r>
                        <a:rPr kumimoji="0" lang="en-US" sz="1100" kern="1200" dirty="0" err="1">
                          <a:solidFill>
                            <a:schemeClr val="dk1"/>
                          </a:solidFill>
                          <a:latin typeface="+mn-lt"/>
                          <a:ea typeface="+mn-ea"/>
                          <a:cs typeface="+mn-cs"/>
                        </a:rPr>
                        <a:t>Desa</a:t>
                      </a:r>
                      <a:endParaRPr kumimoji="0" lang="id-ID" sz="1100" kern="120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Fasilitasi</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Pemeberdayaan</a:t>
                      </a:r>
                      <a:r>
                        <a:rPr kumimoji="0" lang="en-US" sz="1100" kern="1200" baseline="0" dirty="0">
                          <a:solidFill>
                            <a:schemeClr val="dk1"/>
                          </a:solidFill>
                          <a:latin typeface="+mn-lt"/>
                          <a:ea typeface="+mn-ea"/>
                          <a:cs typeface="+mn-cs"/>
                        </a:rPr>
                        <a:t> Masyarakat </a:t>
                      </a:r>
                      <a:r>
                        <a:rPr kumimoji="0" lang="en-US" sz="1100" kern="1200" baseline="0" dirty="0" err="1">
                          <a:solidFill>
                            <a:schemeClr val="dk1"/>
                          </a:solidFill>
                          <a:latin typeface="+mn-lt"/>
                          <a:ea typeface="+mn-ea"/>
                          <a:cs typeface="+mn-cs"/>
                        </a:rPr>
                        <a:t>Desa</a:t>
                      </a:r>
                      <a:endParaRPr kumimoji="0" lang="en-US" sz="1100" kern="1200" baseline="0" dirty="0">
                        <a:solidFill>
                          <a:schemeClr val="dk1"/>
                        </a:solidFill>
                        <a:latin typeface="+mn-lt"/>
                        <a:ea typeface="+mn-ea"/>
                        <a:cs typeface="+mn-cs"/>
                      </a:endParaRP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Fasilitasi</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Peningkatan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Kesejahteraan</a:t>
                      </a:r>
                      <a:r>
                        <a:rPr kumimoji="0" lang="en-US" sz="1100" kern="1200" baseline="0" dirty="0">
                          <a:solidFill>
                            <a:schemeClr val="dk1"/>
                          </a:solidFill>
                          <a:latin typeface="+mn-lt"/>
                          <a:ea typeface="+mn-ea"/>
                          <a:cs typeface="+mn-cs"/>
                        </a:rPr>
                        <a:t> Masyarakat</a:t>
                      </a:r>
                    </a:p>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r>
                        <a:rPr kumimoji="0" lang="en-US" sz="1100" kern="1200" baseline="0" dirty="0" err="1">
                          <a:solidFill>
                            <a:schemeClr val="dk1"/>
                          </a:solidFill>
                          <a:latin typeface="+mn-lt"/>
                          <a:ea typeface="+mn-ea"/>
                          <a:cs typeface="+mn-cs"/>
                        </a:rPr>
                        <a:t>Pembinaan</a:t>
                      </a:r>
                      <a:r>
                        <a:rPr kumimoji="0" lang="en-US" sz="1100" kern="1200" baseline="0" dirty="0">
                          <a:solidFill>
                            <a:schemeClr val="dk1"/>
                          </a:solidFill>
                          <a:latin typeface="+mn-lt"/>
                          <a:ea typeface="+mn-ea"/>
                          <a:cs typeface="+mn-cs"/>
                        </a:rPr>
                        <a:t> </a:t>
                      </a:r>
                      <a:r>
                        <a:rPr kumimoji="0" lang="en-US" sz="1100" kern="1200" baseline="0" dirty="0" err="1">
                          <a:solidFill>
                            <a:schemeClr val="dk1"/>
                          </a:solidFill>
                          <a:latin typeface="+mn-lt"/>
                          <a:ea typeface="+mn-ea"/>
                          <a:cs typeface="+mn-cs"/>
                        </a:rPr>
                        <a:t>Ketentraman</a:t>
                      </a:r>
                      <a:r>
                        <a:rPr kumimoji="0" lang="en-US" sz="1100" kern="1200" baseline="0" dirty="0">
                          <a:solidFill>
                            <a:schemeClr val="dk1"/>
                          </a:solidFill>
                          <a:latin typeface="+mn-lt"/>
                          <a:ea typeface="+mn-ea"/>
                          <a:cs typeface="+mn-cs"/>
                        </a:rPr>
                        <a:t> dan </a:t>
                      </a:r>
                      <a:r>
                        <a:rPr kumimoji="0" lang="en-US" sz="1100" kern="1200" baseline="0" dirty="0" err="1">
                          <a:solidFill>
                            <a:schemeClr val="dk1"/>
                          </a:solidFill>
                          <a:latin typeface="+mn-lt"/>
                          <a:ea typeface="+mn-ea"/>
                          <a:cs typeface="+mn-cs"/>
                        </a:rPr>
                        <a:t>Ketertiban</a:t>
                      </a:r>
                      <a:r>
                        <a:rPr kumimoji="0" lang="en-US" sz="1100" kern="1200" baseline="0" dirty="0">
                          <a:solidFill>
                            <a:schemeClr val="dk1"/>
                          </a:solidFill>
                          <a:latin typeface="+mn-lt"/>
                          <a:ea typeface="+mn-ea"/>
                          <a:cs typeface="+mn-cs"/>
                        </a:rPr>
                        <a:t> Masyarakat</a:t>
                      </a:r>
                      <a:endParaRPr kumimoji="0" lang="id-ID" sz="11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2019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1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100" kern="1200" baseline="0" dirty="0">
                        <a:solidFill>
                          <a:schemeClr val="dk1"/>
                        </a:solidFill>
                        <a:latin typeface="+mn-lt"/>
                        <a:ea typeface="+mn-ea"/>
                        <a:cs typeface="+mn-cs"/>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lphaLcPeriod"/>
                        <a:tabLst/>
                        <a:defRPr/>
                      </a:pPr>
                      <a:endParaRPr kumimoji="0" lang="id-ID" sz="11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2060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endParaRPr kumimoji="0" lang="id-ID" sz="1200" kern="1200" baseline="0" dirty="0">
                        <a:solidFill>
                          <a:schemeClr val="dk1"/>
                        </a:solidFill>
                        <a:latin typeface="+mn-lt"/>
                        <a:ea typeface="+mn-ea"/>
                        <a:cs typeface="+mn-cs"/>
                      </a:endParaRPr>
                    </a:p>
                  </a:txBody>
                  <a:tcPr/>
                </a:tc>
                <a:extLst>
                  <a:ext uri="{0D108BD9-81ED-4DB2-BD59-A6C34878D82A}">
                    <a16:rowId xmlns:a16="http://schemas.microsoft.com/office/drawing/2014/main" val="10003"/>
                  </a:ext>
                </a:extLst>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3435399753"/>
              </p:ext>
            </p:extLst>
          </p:nvPr>
        </p:nvGraphicFramePr>
        <p:xfrm>
          <a:off x="1475348" y="2359696"/>
          <a:ext cx="7002486" cy="4253654"/>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017344">
                  <a:extLst>
                    <a:ext uri="{9D8B030D-6E8A-4147-A177-3AD203B41FA5}">
                      <a16:colId xmlns:a16="http://schemas.microsoft.com/office/drawing/2014/main" val="20001"/>
                    </a:ext>
                  </a:extLst>
                </a:gridCol>
                <a:gridCol w="2320846">
                  <a:extLst>
                    <a:ext uri="{9D8B030D-6E8A-4147-A177-3AD203B41FA5}">
                      <a16:colId xmlns:a16="http://schemas.microsoft.com/office/drawing/2014/main" val="20002"/>
                    </a:ext>
                  </a:extLst>
                </a:gridCol>
              </a:tblGrid>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Tujuan OPD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Sasaran OPD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id-ID" sz="1400" b="1" kern="1200" baseline="0" dirty="0">
                          <a:solidFill>
                            <a:schemeClr val="bg1"/>
                          </a:solidFill>
                          <a:latin typeface="+mn-lt"/>
                          <a:ea typeface="+mn-ea"/>
                          <a:cs typeface="+mn-cs"/>
                        </a:rPr>
                        <a:t>Indikator Sasaran</a:t>
                      </a:r>
                    </a:p>
                  </a:txBody>
                  <a:tcPr/>
                </a:tc>
                <a:extLst>
                  <a:ext uri="{0D108BD9-81ED-4DB2-BD59-A6C34878D82A}">
                    <a16:rowId xmlns:a16="http://schemas.microsoft.com/office/drawing/2014/main" val="10000"/>
                  </a:ext>
                </a:extLst>
              </a:tr>
              <a:tr h="624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dirty="0" err="1">
                          <a:solidFill>
                            <a:schemeClr val="dk1"/>
                          </a:solidFill>
                          <a:latin typeface="+mn-lt"/>
                          <a:ea typeface="+mn-ea"/>
                          <a:cs typeface="+mn-cs"/>
                        </a:rPr>
                        <a:t>Meningkatkan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Manajemen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Administrasi</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Pelayanan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Umum</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Kepegawaian</a:t>
                      </a:r>
                      <a:r>
                        <a:rPr kumimoji="0" lang="en-US" sz="1200" kern="1200" dirty="0">
                          <a:solidFill>
                            <a:schemeClr val="dk1"/>
                          </a:solidFill>
                          <a:latin typeface="+mn-lt"/>
                          <a:ea typeface="+mn-ea"/>
                          <a:cs typeface="+mn-cs"/>
                        </a:rPr>
                        <a:t> dan </a:t>
                      </a:r>
                      <a:r>
                        <a:rPr kumimoji="0" lang="en-US" sz="1200" kern="1200" dirty="0" err="1">
                          <a:solidFill>
                            <a:schemeClr val="dk1"/>
                          </a:solidFill>
                          <a:latin typeface="+mn-lt"/>
                          <a:ea typeface="+mn-ea"/>
                          <a:cs typeface="+mn-cs"/>
                        </a:rPr>
                        <a:t>Keuangan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Perangkat</a:t>
                      </a:r>
                      <a:r>
                        <a:rPr kumimoji="0" lang="en-US" sz="1200" kern="1200" dirty="0">
                          <a:solidFill>
                            <a:schemeClr val="dk1"/>
                          </a:solidFill>
                          <a:latin typeface="+mn-lt"/>
                          <a:ea typeface="+mn-ea"/>
                          <a:cs typeface="+mn-cs"/>
                        </a:rPr>
                        <a:t> Daerah</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dirty="0" err="1">
                          <a:solidFill>
                            <a:schemeClr val="dk1"/>
                          </a:solidFill>
                          <a:latin typeface="+mn-lt"/>
                          <a:ea typeface="+mn-ea"/>
                          <a:cs typeface="+mn-cs"/>
                        </a:rPr>
                        <a:t>Meningkatnya</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Manajemen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Administrasi</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Pelayanan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Umum</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Kepegawaian</a:t>
                      </a:r>
                      <a:r>
                        <a:rPr kumimoji="0" lang="en-US" sz="1200" kern="1200" dirty="0">
                          <a:solidFill>
                            <a:schemeClr val="dk1"/>
                          </a:solidFill>
                          <a:latin typeface="+mn-lt"/>
                          <a:ea typeface="+mn-ea"/>
                          <a:cs typeface="+mn-cs"/>
                        </a:rPr>
                        <a:t> dan </a:t>
                      </a:r>
                      <a:r>
                        <a:rPr kumimoji="0" lang="en-US" sz="1200" kern="1200" dirty="0" err="1">
                          <a:solidFill>
                            <a:schemeClr val="dk1"/>
                          </a:solidFill>
                          <a:latin typeface="+mn-lt"/>
                          <a:ea typeface="+mn-ea"/>
                          <a:cs typeface="+mn-cs"/>
                        </a:rPr>
                        <a:t>Keuangan</a:t>
                      </a:r>
                      <a:r>
                        <a:rPr kumimoji="0" lang="en-US" sz="1200" kern="1200" dirty="0">
                          <a:solidFill>
                            <a:schemeClr val="dk1"/>
                          </a:solidFill>
                          <a:latin typeface="+mn-lt"/>
                          <a:ea typeface="+mn-ea"/>
                          <a:cs typeface="+mn-cs"/>
                        </a:rPr>
                        <a:t> </a:t>
                      </a:r>
                      <a:r>
                        <a:rPr kumimoji="0" lang="en-US" sz="1200" kern="1200" dirty="0" err="1">
                          <a:solidFill>
                            <a:schemeClr val="dk1"/>
                          </a:solidFill>
                          <a:latin typeface="+mn-lt"/>
                          <a:ea typeface="+mn-ea"/>
                          <a:cs typeface="+mn-cs"/>
                        </a:rPr>
                        <a:t>Perangkat</a:t>
                      </a:r>
                      <a:r>
                        <a:rPr kumimoji="0" lang="en-US" sz="1200" kern="1200" dirty="0">
                          <a:solidFill>
                            <a:schemeClr val="dk1"/>
                          </a:solidFill>
                          <a:latin typeface="+mn-lt"/>
                          <a:ea typeface="+mn-ea"/>
                          <a:cs typeface="+mn-cs"/>
                        </a:rPr>
                        <a:t> Daerah</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a:t>
                      </a:r>
                      <a:r>
                        <a:rPr kumimoji="0" lang="id-ID"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Ketercapaian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Pelayanan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Umum</a:t>
                      </a:r>
                      <a:endParaRPr kumimoji="0" lang="en-US"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Pemenuhan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Pelayanan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Kepegawaian</a:t>
                      </a:r>
                      <a:endParaRPr kumimoji="0" lang="en-US"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Ketercukupan</a:t>
                      </a:r>
                      <a:r>
                        <a:rPr kumimoji="0" lang="en-US" sz="1200" kern="1200" baseline="0" dirty="0">
                          <a:solidFill>
                            <a:schemeClr val="dk1"/>
                          </a:solidFill>
                          <a:latin typeface="+mn-lt"/>
                          <a:ea typeface="+mn-ea"/>
                          <a:cs typeface="+mn-cs"/>
                        </a:rPr>
                        <a:t> Sarana dan </a:t>
                      </a:r>
                      <a:r>
                        <a:rPr kumimoji="0" lang="en-US" sz="1200" kern="1200" baseline="0" dirty="0" err="1">
                          <a:solidFill>
                            <a:schemeClr val="dk1"/>
                          </a:solidFill>
                          <a:latin typeface="+mn-lt"/>
                          <a:ea typeface="+mn-ea"/>
                          <a:cs typeface="+mn-cs"/>
                        </a:rPr>
                        <a:t>Prasarana</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Aparatur</a:t>
                      </a:r>
                      <a:endParaRPr kumimoji="0" lang="en-US"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Pemenuhan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Pelayanan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Keuangan</a:t>
                      </a:r>
                      <a:endParaRPr kumimoji="0" lang="en-US"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646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err="1">
                          <a:solidFill>
                            <a:schemeClr val="dk1"/>
                          </a:solidFill>
                          <a:latin typeface="+mn-lt"/>
                          <a:ea typeface="+mn-ea"/>
                          <a:cs typeface="+mn-cs"/>
                        </a:rPr>
                        <a:t>Meningkatkan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Perencanaan</a:t>
                      </a:r>
                      <a:r>
                        <a:rPr kumimoji="0" lang="en-US" sz="1200" kern="1200" baseline="0" dirty="0">
                          <a:solidFill>
                            <a:schemeClr val="dk1"/>
                          </a:solidFill>
                          <a:latin typeface="+mn-lt"/>
                          <a:ea typeface="+mn-ea"/>
                          <a:cs typeface="+mn-cs"/>
                        </a:rPr>
                        <a:t> dan </a:t>
                      </a:r>
                      <a:r>
                        <a:rPr kumimoji="0" lang="en-US" sz="1200" kern="1200" baseline="0" dirty="0" err="1">
                          <a:solidFill>
                            <a:schemeClr val="dk1"/>
                          </a:solidFill>
                          <a:latin typeface="+mn-lt"/>
                          <a:ea typeface="+mn-ea"/>
                          <a:cs typeface="+mn-cs"/>
                        </a:rPr>
                        <a:t>Evaluasi</a:t>
                      </a:r>
                      <a:r>
                        <a:rPr kumimoji="0" lang="en-US" sz="1200" kern="1200" baseline="0" dirty="0">
                          <a:solidFill>
                            <a:schemeClr val="dk1"/>
                          </a:solidFill>
                          <a:latin typeface="+mn-lt"/>
                          <a:ea typeface="+mn-ea"/>
                          <a:cs typeface="+mn-cs"/>
                        </a:rPr>
                        <a:t> Kinerja </a:t>
                      </a:r>
                      <a:r>
                        <a:rPr kumimoji="0" lang="en-US" sz="1200" kern="1200" baseline="0" dirty="0" err="1">
                          <a:solidFill>
                            <a:schemeClr val="dk1"/>
                          </a:solidFill>
                          <a:latin typeface="+mn-lt"/>
                          <a:ea typeface="+mn-ea"/>
                          <a:cs typeface="+mn-cs"/>
                        </a:rPr>
                        <a:t>Perangkat</a:t>
                      </a:r>
                      <a:r>
                        <a:rPr kumimoji="0" lang="en-US" sz="1200" kern="1200" baseline="0" dirty="0">
                          <a:solidFill>
                            <a:schemeClr val="dk1"/>
                          </a:solidFill>
                          <a:latin typeface="+mn-lt"/>
                          <a:ea typeface="+mn-ea"/>
                          <a:cs typeface="+mn-cs"/>
                        </a:rPr>
                        <a:t> Daerah</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err="1">
                          <a:solidFill>
                            <a:schemeClr val="dk1"/>
                          </a:solidFill>
                          <a:latin typeface="+mn-lt"/>
                          <a:ea typeface="+mn-ea"/>
                          <a:cs typeface="+mn-cs"/>
                        </a:rPr>
                        <a:t>Meningkatnya</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Perencanaan</a:t>
                      </a:r>
                      <a:r>
                        <a:rPr kumimoji="0" lang="en-US" sz="1200" kern="1200" baseline="0" dirty="0">
                          <a:solidFill>
                            <a:schemeClr val="dk1"/>
                          </a:solidFill>
                          <a:latin typeface="+mn-lt"/>
                          <a:ea typeface="+mn-ea"/>
                          <a:cs typeface="+mn-cs"/>
                        </a:rPr>
                        <a:t> dan </a:t>
                      </a:r>
                      <a:r>
                        <a:rPr kumimoji="0" lang="en-US" sz="1200" kern="1200" baseline="0" dirty="0" err="1">
                          <a:solidFill>
                            <a:schemeClr val="dk1"/>
                          </a:solidFill>
                          <a:latin typeface="+mn-lt"/>
                          <a:ea typeface="+mn-ea"/>
                          <a:cs typeface="+mn-cs"/>
                        </a:rPr>
                        <a:t>Evaluasi</a:t>
                      </a:r>
                      <a:r>
                        <a:rPr kumimoji="0" lang="en-US" sz="1200" kern="1200" baseline="0" dirty="0">
                          <a:solidFill>
                            <a:schemeClr val="dk1"/>
                          </a:solidFill>
                          <a:latin typeface="+mn-lt"/>
                          <a:ea typeface="+mn-ea"/>
                          <a:cs typeface="+mn-cs"/>
                        </a:rPr>
                        <a:t> Kinerja </a:t>
                      </a:r>
                      <a:r>
                        <a:rPr kumimoji="0" lang="en-US" sz="1200" kern="1200" baseline="0" dirty="0" err="1">
                          <a:solidFill>
                            <a:schemeClr val="dk1"/>
                          </a:solidFill>
                          <a:latin typeface="+mn-lt"/>
                          <a:ea typeface="+mn-ea"/>
                          <a:cs typeface="+mn-cs"/>
                        </a:rPr>
                        <a:t>Perangkat</a:t>
                      </a:r>
                      <a:r>
                        <a:rPr kumimoji="0" lang="en-US" sz="1200" kern="1200" baseline="0" dirty="0">
                          <a:solidFill>
                            <a:schemeClr val="dk1"/>
                          </a:solidFill>
                          <a:latin typeface="+mn-lt"/>
                          <a:ea typeface="+mn-ea"/>
                          <a:cs typeface="+mn-cs"/>
                        </a:rPr>
                        <a:t> Daerah</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Keselarasan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Perencanaan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terhadap</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Capaian</a:t>
                      </a:r>
                      <a:r>
                        <a:rPr kumimoji="0" lang="en-US" sz="1200" kern="1200" baseline="0" dirty="0">
                          <a:solidFill>
                            <a:schemeClr val="dk1"/>
                          </a:solidFill>
                          <a:latin typeface="+mn-lt"/>
                          <a:ea typeface="+mn-ea"/>
                          <a:cs typeface="+mn-cs"/>
                        </a:rPr>
                        <a:t> Kinerja </a:t>
                      </a:r>
                      <a:r>
                        <a:rPr kumimoji="0" lang="en-US" sz="1200" kern="1200" baseline="0" dirty="0" err="1">
                          <a:solidFill>
                            <a:schemeClr val="dk1"/>
                          </a:solidFill>
                          <a:latin typeface="+mn-lt"/>
                          <a:ea typeface="+mn-ea"/>
                          <a:cs typeface="+mn-cs"/>
                        </a:rPr>
                        <a:t>Perangkat</a:t>
                      </a:r>
                      <a:r>
                        <a:rPr kumimoji="0" lang="en-US" sz="1200" kern="1200" baseline="0" dirty="0">
                          <a:solidFill>
                            <a:schemeClr val="dk1"/>
                          </a:solidFill>
                          <a:latin typeface="+mn-lt"/>
                          <a:ea typeface="+mn-ea"/>
                          <a:cs typeface="+mn-cs"/>
                        </a:rPr>
                        <a:t> Daerah</a:t>
                      </a:r>
                      <a:endParaRPr kumimoji="0" lang="id-ID" sz="12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1205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err="1">
                          <a:solidFill>
                            <a:schemeClr val="dk1"/>
                          </a:solidFill>
                          <a:latin typeface="+mn-lt"/>
                          <a:ea typeface="+mn-ea"/>
                          <a:cs typeface="+mn-cs"/>
                        </a:rPr>
                        <a:t>Meningkatkan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Keterbukaan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Informasi</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Publik</a:t>
                      </a:r>
                      <a:r>
                        <a:rPr kumimoji="0" lang="en-US" sz="1200" kern="1200" baseline="0" dirty="0">
                          <a:solidFill>
                            <a:schemeClr val="dk1"/>
                          </a:solidFill>
                          <a:latin typeface="+mn-lt"/>
                          <a:ea typeface="+mn-ea"/>
                          <a:cs typeface="+mn-cs"/>
                        </a:rPr>
                        <a:t> yang </a:t>
                      </a:r>
                      <a:r>
                        <a:rPr kumimoji="0" lang="en-US" sz="1200" kern="1200" baseline="0" dirty="0" err="1">
                          <a:solidFill>
                            <a:schemeClr val="dk1"/>
                          </a:solidFill>
                          <a:latin typeface="+mn-lt"/>
                          <a:ea typeface="+mn-ea"/>
                          <a:cs typeface="+mn-cs"/>
                        </a:rPr>
                        <a:t>disampaikan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kepada</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masyarakat</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err="1">
                          <a:solidFill>
                            <a:schemeClr val="dk1"/>
                          </a:solidFill>
                          <a:latin typeface="+mn-lt"/>
                          <a:ea typeface="+mn-ea"/>
                          <a:cs typeface="+mn-cs"/>
                        </a:rPr>
                        <a:t>Meningkatnya</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Keterbukaan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Informasi</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Publik</a:t>
                      </a:r>
                      <a:r>
                        <a:rPr kumimoji="0" lang="en-US" sz="1200" kern="1200" baseline="0" dirty="0">
                          <a:solidFill>
                            <a:schemeClr val="dk1"/>
                          </a:solidFill>
                          <a:latin typeface="+mn-lt"/>
                          <a:ea typeface="+mn-ea"/>
                          <a:cs typeface="+mn-cs"/>
                        </a:rPr>
                        <a:t> </a:t>
                      </a:r>
                      <a:endParaRPr kumimoji="0" lang="id-ID" sz="1200"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d-ID" sz="12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Informasi</a:t>
                      </a:r>
                      <a:r>
                        <a:rPr kumimoji="0" lang="en-US" sz="1200" kern="1200" baseline="0" dirty="0">
                          <a:solidFill>
                            <a:schemeClr val="dk1"/>
                          </a:solidFill>
                          <a:latin typeface="+mn-lt"/>
                          <a:ea typeface="+mn-ea"/>
                          <a:cs typeface="+mn-cs"/>
                        </a:rPr>
                        <a:t> yang </a:t>
                      </a:r>
                      <a:r>
                        <a:rPr kumimoji="0" lang="en-US" sz="1200" kern="1200" baseline="0" dirty="0" err="1">
                          <a:solidFill>
                            <a:schemeClr val="dk1"/>
                          </a:solidFill>
                          <a:latin typeface="+mn-lt"/>
                          <a:ea typeface="+mn-ea"/>
                          <a:cs typeface="+mn-cs"/>
                        </a:rPr>
                        <a:t>disampaikan</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ke</a:t>
                      </a:r>
                      <a:r>
                        <a:rPr kumimoji="0" lang="en-US" sz="1200" kern="1200" baseline="0" dirty="0">
                          <a:solidFill>
                            <a:schemeClr val="dk1"/>
                          </a:solidFill>
                          <a:latin typeface="+mn-lt"/>
                          <a:ea typeface="+mn-ea"/>
                          <a:cs typeface="+mn-cs"/>
                        </a:rPr>
                        <a:t> </a:t>
                      </a:r>
                      <a:r>
                        <a:rPr kumimoji="0" lang="en-US" sz="1200" kern="1200" baseline="0" dirty="0" err="1">
                          <a:solidFill>
                            <a:schemeClr val="dk1"/>
                          </a:solidFill>
                          <a:latin typeface="+mn-lt"/>
                          <a:ea typeface="+mn-ea"/>
                          <a:cs typeface="+mn-cs"/>
                        </a:rPr>
                        <a:t>Publik</a:t>
                      </a:r>
                      <a:endParaRPr kumimoji="0" lang="id-ID" sz="1200" kern="1200" baseline="0" dirty="0">
                        <a:solidFill>
                          <a:schemeClr val="dk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
        <p:nvSpPr>
          <p:cNvPr id="7" name="Right Arrow 6"/>
          <p:cNvSpPr/>
          <p:nvPr/>
        </p:nvSpPr>
        <p:spPr>
          <a:xfrm>
            <a:off x="117821" y="3429000"/>
            <a:ext cx="1224136" cy="17281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400" b="1" dirty="0">
                <a:solidFill>
                  <a:schemeClr val="bg1"/>
                </a:solidFill>
              </a:rPr>
              <a:t>RENSTRA</a:t>
            </a:r>
          </a:p>
        </p:txBody>
      </p:sp>
    </p:spTree>
    <p:extLst>
      <p:ext uri="{BB962C8B-B14F-4D97-AF65-F5344CB8AC3E}">
        <p14:creationId xmlns:p14="http://schemas.microsoft.com/office/powerpoint/2010/main" val="324344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7AC748CE-EA2C-4F57-BE14-4BF846CB0E7E}"/>
              </a:ext>
            </a:extLst>
          </p:cNvPr>
          <p:cNvGraphicFramePr>
            <a:graphicFrameLocks noGrp="1"/>
          </p:cNvGraphicFramePr>
          <p:nvPr>
            <p:extLst>
              <p:ext uri="{D42A27DB-BD31-4B8C-83A1-F6EECF244321}">
                <p14:modId xmlns:p14="http://schemas.microsoft.com/office/powerpoint/2010/main" val="517850536"/>
              </p:ext>
            </p:extLst>
          </p:nvPr>
        </p:nvGraphicFramePr>
        <p:xfrm>
          <a:off x="2051720" y="620688"/>
          <a:ext cx="6768751" cy="5364480"/>
        </p:xfrm>
        <a:graphic>
          <a:graphicData uri="http://schemas.openxmlformats.org/drawingml/2006/table">
            <a:tbl>
              <a:tblPr firstRow="1" bandRow="1">
                <a:tableStyleId>{5C22544A-7EE6-4342-B048-85BDC9FD1C3A}</a:tableStyleId>
              </a:tblPr>
              <a:tblGrid>
                <a:gridCol w="1920213">
                  <a:extLst>
                    <a:ext uri="{9D8B030D-6E8A-4147-A177-3AD203B41FA5}">
                      <a16:colId xmlns:a16="http://schemas.microsoft.com/office/drawing/2014/main" val="2922707591"/>
                    </a:ext>
                  </a:extLst>
                </a:gridCol>
                <a:gridCol w="2424269">
                  <a:extLst>
                    <a:ext uri="{9D8B030D-6E8A-4147-A177-3AD203B41FA5}">
                      <a16:colId xmlns:a16="http://schemas.microsoft.com/office/drawing/2014/main" val="4077038806"/>
                    </a:ext>
                  </a:extLst>
                </a:gridCol>
                <a:gridCol w="2424269">
                  <a:extLst>
                    <a:ext uri="{9D8B030D-6E8A-4147-A177-3AD203B41FA5}">
                      <a16:colId xmlns:a16="http://schemas.microsoft.com/office/drawing/2014/main" val="392604642"/>
                    </a:ext>
                  </a:extLst>
                </a:gridCol>
              </a:tblGrid>
              <a:tr h="346435">
                <a:tc>
                  <a:txBody>
                    <a:bodyPr/>
                    <a:lstStyle/>
                    <a:p>
                      <a:pPr algn="ctr"/>
                      <a:r>
                        <a:rPr lang="en-US" dirty="0" err="1">
                          <a:solidFill>
                            <a:schemeClr val="bg1"/>
                          </a:solidFill>
                        </a:rPr>
                        <a:t>Tujuan</a:t>
                      </a:r>
                      <a:r>
                        <a:rPr lang="en-US" dirty="0">
                          <a:solidFill>
                            <a:schemeClr val="bg1"/>
                          </a:solidFill>
                        </a:rPr>
                        <a:t> OPD</a:t>
                      </a:r>
                      <a:endParaRPr lang="en-ID" dirty="0">
                        <a:solidFill>
                          <a:schemeClr val="bg1"/>
                        </a:solidFill>
                      </a:endParaRPr>
                    </a:p>
                  </a:txBody>
                  <a:tcPr/>
                </a:tc>
                <a:tc>
                  <a:txBody>
                    <a:bodyPr/>
                    <a:lstStyle/>
                    <a:p>
                      <a:pPr algn="ctr"/>
                      <a:r>
                        <a:rPr lang="en-US" dirty="0" err="1">
                          <a:solidFill>
                            <a:schemeClr val="bg1"/>
                          </a:solidFill>
                        </a:rPr>
                        <a:t>Sasaran</a:t>
                      </a:r>
                      <a:r>
                        <a:rPr lang="en-US" dirty="0">
                          <a:solidFill>
                            <a:schemeClr val="bg1"/>
                          </a:solidFill>
                        </a:rPr>
                        <a:t> OPD</a:t>
                      </a:r>
                      <a:endParaRPr lang="en-ID" dirty="0">
                        <a:solidFill>
                          <a:schemeClr val="bg1"/>
                        </a:solidFill>
                      </a:endParaRPr>
                    </a:p>
                  </a:txBody>
                  <a:tcPr/>
                </a:tc>
                <a:tc>
                  <a:txBody>
                    <a:bodyPr/>
                    <a:lstStyle/>
                    <a:p>
                      <a:pPr algn="ctr"/>
                      <a:r>
                        <a:rPr lang="en-US" dirty="0" err="1">
                          <a:solidFill>
                            <a:schemeClr val="bg1"/>
                          </a:solidFill>
                        </a:rPr>
                        <a:t>Indikator</a:t>
                      </a:r>
                      <a:r>
                        <a:rPr lang="en-US" dirty="0">
                          <a:solidFill>
                            <a:schemeClr val="bg1"/>
                          </a:solidFill>
                        </a:rPr>
                        <a:t> </a:t>
                      </a:r>
                      <a:r>
                        <a:rPr lang="en-US" dirty="0" err="1">
                          <a:solidFill>
                            <a:schemeClr val="bg1"/>
                          </a:solidFill>
                        </a:rPr>
                        <a:t>Sasaran</a:t>
                      </a:r>
                      <a:endParaRPr lang="en-ID" dirty="0">
                        <a:solidFill>
                          <a:schemeClr val="bg1"/>
                        </a:solidFill>
                      </a:endParaRPr>
                    </a:p>
                  </a:txBody>
                  <a:tcPr/>
                </a:tc>
                <a:extLst>
                  <a:ext uri="{0D108BD9-81ED-4DB2-BD59-A6C34878D82A}">
                    <a16:rowId xmlns:a16="http://schemas.microsoft.com/office/drawing/2014/main" val="747065258"/>
                  </a:ext>
                </a:extLst>
              </a:tr>
              <a:tr h="453252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kern="1200" dirty="0" err="1">
                          <a:solidFill>
                            <a:schemeClr val="dk1"/>
                          </a:solidFill>
                          <a:latin typeface="+mn-lt"/>
                          <a:ea typeface="+mn-ea"/>
                          <a:cs typeface="+mn-cs"/>
                        </a:rPr>
                        <a:t>Meningkatkan</a:t>
                      </a:r>
                      <a:r>
                        <a:rPr kumimoji="0" lang="en-US" sz="1400" kern="1200" dirty="0">
                          <a:solidFill>
                            <a:schemeClr val="dk1"/>
                          </a:solidFill>
                          <a:latin typeface="+mn-lt"/>
                          <a:ea typeface="+mn-ea"/>
                          <a:cs typeface="+mn-cs"/>
                        </a:rPr>
                        <a:t> Kinerja </a:t>
                      </a:r>
                      <a:r>
                        <a:rPr kumimoji="0" lang="en-US" sz="1400" kern="1200" dirty="0" err="1">
                          <a:solidFill>
                            <a:schemeClr val="dk1"/>
                          </a:solidFill>
                          <a:latin typeface="+mn-lt"/>
                          <a:ea typeface="+mn-ea"/>
                          <a:cs typeface="+mn-cs"/>
                        </a:rPr>
                        <a:t>Pemerintahan</a:t>
                      </a:r>
                      <a:r>
                        <a:rPr kumimoji="0" lang="en-US" sz="1400" kern="1200" dirty="0">
                          <a:solidFill>
                            <a:schemeClr val="dk1"/>
                          </a:solidFill>
                          <a:latin typeface="+mn-lt"/>
                          <a:ea typeface="+mn-ea"/>
                          <a:cs typeface="+mn-cs"/>
                        </a:rPr>
                        <a:t>, Pembangunan, </a:t>
                      </a:r>
                      <a:r>
                        <a:rPr kumimoji="0" lang="en-US" sz="1400" kern="1200" dirty="0" err="1">
                          <a:solidFill>
                            <a:schemeClr val="dk1"/>
                          </a:solidFill>
                          <a:latin typeface="+mn-lt"/>
                          <a:ea typeface="+mn-ea"/>
                          <a:cs typeface="+mn-cs"/>
                        </a:rPr>
                        <a:t>Pembinaan</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Kemasyarakatan</a:t>
                      </a:r>
                      <a:r>
                        <a:rPr kumimoji="0" lang="en-US" sz="1400" kern="1200" dirty="0">
                          <a:solidFill>
                            <a:schemeClr val="dk1"/>
                          </a:solidFill>
                          <a:latin typeface="+mn-lt"/>
                          <a:ea typeface="+mn-ea"/>
                          <a:cs typeface="+mn-cs"/>
                        </a:rPr>
                        <a:t> dan </a:t>
                      </a:r>
                      <a:r>
                        <a:rPr kumimoji="0" lang="en-US" sz="1400" kern="1200" dirty="0" err="1">
                          <a:solidFill>
                            <a:schemeClr val="dk1"/>
                          </a:solidFill>
                          <a:latin typeface="+mn-lt"/>
                          <a:ea typeface="+mn-ea"/>
                          <a:cs typeface="+mn-cs"/>
                        </a:rPr>
                        <a:t>Ketentraman</a:t>
                      </a:r>
                      <a:r>
                        <a:rPr kumimoji="0" lang="en-US" sz="1400" kern="1200" dirty="0">
                          <a:solidFill>
                            <a:schemeClr val="dk1"/>
                          </a:solidFill>
                          <a:latin typeface="+mn-lt"/>
                          <a:ea typeface="+mn-ea"/>
                          <a:cs typeface="+mn-cs"/>
                        </a:rPr>
                        <a:t> Masyarakat</a:t>
                      </a:r>
                      <a:endParaRPr kumimoji="0" lang="id-ID" sz="1400" kern="1200" baseline="0" dirty="0">
                        <a:solidFill>
                          <a:schemeClr val="dk1"/>
                        </a:solidFill>
                        <a:latin typeface="+mn-lt"/>
                        <a:ea typeface="+mn-ea"/>
                        <a:cs typeface="+mn-cs"/>
                      </a:endParaRPr>
                    </a:p>
                    <a:p>
                      <a:endParaRPr lang="en-ID"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kern="1200" dirty="0" err="1">
                          <a:solidFill>
                            <a:schemeClr val="dk1"/>
                          </a:solidFill>
                          <a:latin typeface="+mn-lt"/>
                          <a:ea typeface="+mn-ea"/>
                          <a:cs typeface="+mn-cs"/>
                        </a:rPr>
                        <a:t>Meningkatnya</a:t>
                      </a:r>
                      <a:r>
                        <a:rPr kumimoji="0" lang="en-US" sz="1400" kern="1200" dirty="0">
                          <a:solidFill>
                            <a:schemeClr val="dk1"/>
                          </a:solidFill>
                          <a:latin typeface="+mn-lt"/>
                          <a:ea typeface="+mn-ea"/>
                          <a:cs typeface="+mn-cs"/>
                        </a:rPr>
                        <a:t> Kinerja </a:t>
                      </a:r>
                      <a:r>
                        <a:rPr kumimoji="0" lang="en-US" sz="1400" kern="1200" dirty="0" err="1">
                          <a:solidFill>
                            <a:schemeClr val="dk1"/>
                          </a:solidFill>
                          <a:latin typeface="+mn-lt"/>
                          <a:ea typeface="+mn-ea"/>
                          <a:cs typeface="+mn-cs"/>
                        </a:rPr>
                        <a:t>Pemerintahan</a:t>
                      </a:r>
                      <a:r>
                        <a:rPr kumimoji="0" lang="en-US" sz="1400" kern="1200" dirty="0">
                          <a:solidFill>
                            <a:schemeClr val="dk1"/>
                          </a:solidFill>
                          <a:latin typeface="+mn-lt"/>
                          <a:ea typeface="+mn-ea"/>
                          <a:cs typeface="+mn-cs"/>
                        </a:rPr>
                        <a:t>, Pembangunan, </a:t>
                      </a:r>
                      <a:r>
                        <a:rPr kumimoji="0" lang="en-US" sz="1400" kern="1200" dirty="0" err="1">
                          <a:solidFill>
                            <a:schemeClr val="dk1"/>
                          </a:solidFill>
                          <a:latin typeface="+mn-lt"/>
                          <a:ea typeface="+mn-ea"/>
                          <a:cs typeface="+mn-cs"/>
                        </a:rPr>
                        <a:t>Pembinaan</a:t>
                      </a:r>
                      <a:r>
                        <a:rPr kumimoji="0" lang="en-US" sz="1400" kern="1200" dirty="0">
                          <a:solidFill>
                            <a:schemeClr val="dk1"/>
                          </a:solidFill>
                          <a:latin typeface="+mn-lt"/>
                          <a:ea typeface="+mn-ea"/>
                          <a:cs typeface="+mn-cs"/>
                        </a:rPr>
                        <a:t> </a:t>
                      </a:r>
                      <a:r>
                        <a:rPr kumimoji="0" lang="en-US" sz="1400" kern="1200" dirty="0" err="1">
                          <a:solidFill>
                            <a:schemeClr val="dk1"/>
                          </a:solidFill>
                          <a:latin typeface="+mn-lt"/>
                          <a:ea typeface="+mn-ea"/>
                          <a:cs typeface="+mn-cs"/>
                        </a:rPr>
                        <a:t>Kemasyarakatan</a:t>
                      </a:r>
                      <a:r>
                        <a:rPr kumimoji="0" lang="en-US" sz="1400" kern="1200" dirty="0">
                          <a:solidFill>
                            <a:schemeClr val="dk1"/>
                          </a:solidFill>
                          <a:latin typeface="+mn-lt"/>
                          <a:ea typeface="+mn-ea"/>
                          <a:cs typeface="+mn-cs"/>
                        </a:rPr>
                        <a:t> dan </a:t>
                      </a:r>
                      <a:r>
                        <a:rPr kumimoji="0" lang="en-US" sz="1400" kern="1200" dirty="0" err="1">
                          <a:solidFill>
                            <a:schemeClr val="dk1"/>
                          </a:solidFill>
                          <a:latin typeface="+mn-lt"/>
                          <a:ea typeface="+mn-ea"/>
                          <a:cs typeface="+mn-cs"/>
                        </a:rPr>
                        <a:t>Ketentraman</a:t>
                      </a:r>
                      <a:r>
                        <a:rPr kumimoji="0" lang="en-US" sz="1400" kern="1200" dirty="0">
                          <a:solidFill>
                            <a:schemeClr val="dk1"/>
                          </a:solidFill>
                          <a:latin typeface="+mn-lt"/>
                          <a:ea typeface="+mn-ea"/>
                          <a:cs typeface="+mn-cs"/>
                        </a:rPr>
                        <a:t> Masyarakat</a:t>
                      </a:r>
                      <a:endParaRPr kumimoji="0" lang="id-ID" sz="1400" kern="1200" baseline="0" dirty="0">
                        <a:solidFill>
                          <a:schemeClr val="dk1"/>
                        </a:solidFill>
                        <a:latin typeface="+mn-lt"/>
                        <a:ea typeface="+mn-ea"/>
                        <a:cs typeface="+mn-cs"/>
                      </a:endParaRPr>
                    </a:p>
                    <a:p>
                      <a:endParaRPr lang="en-ID" dirty="0"/>
                    </a:p>
                    <a:p>
                      <a:endParaRPr lang="en-ID" dirty="0"/>
                    </a:p>
                  </a:txBody>
                  <a:tcPr/>
                </a:tc>
                <a:tc>
                  <a:txBody>
                    <a:bodyPr/>
                    <a:lstStyle/>
                    <a:p>
                      <a:r>
                        <a:rPr lang="en-US" sz="1400" dirty="0"/>
                        <a:t>% </a:t>
                      </a:r>
                      <a:r>
                        <a:rPr lang="en-US" sz="1400" dirty="0" err="1"/>
                        <a:t>Pemerintahan</a:t>
                      </a:r>
                      <a:r>
                        <a:rPr lang="en-US" sz="1400" dirty="0"/>
                        <a:t> </a:t>
                      </a:r>
                      <a:r>
                        <a:rPr lang="en-US" sz="1400" dirty="0" err="1"/>
                        <a:t>Desa</a:t>
                      </a:r>
                      <a:r>
                        <a:rPr lang="en-US" sz="1400" dirty="0"/>
                        <a:t> yang </a:t>
                      </a:r>
                      <a:r>
                        <a:rPr lang="en-US" sz="1400" dirty="0" err="1"/>
                        <a:t>tertib</a:t>
                      </a:r>
                      <a:r>
                        <a:rPr lang="en-US" sz="1400" dirty="0"/>
                        <a:t> </a:t>
                      </a:r>
                      <a:r>
                        <a:rPr lang="en-US" sz="1400" dirty="0" err="1"/>
                        <a:t>administrasi</a:t>
                      </a:r>
                      <a:endParaRPr lang="en-US" sz="1400" dirty="0"/>
                    </a:p>
                    <a:p>
                      <a:endParaRPr lang="en-US" sz="1400" dirty="0"/>
                    </a:p>
                    <a:p>
                      <a:r>
                        <a:rPr lang="en-US" sz="1400" dirty="0"/>
                        <a:t>% </a:t>
                      </a:r>
                      <a:r>
                        <a:rPr lang="en-US" sz="1400" dirty="0" err="1"/>
                        <a:t>Pemerintahan</a:t>
                      </a:r>
                      <a:r>
                        <a:rPr lang="en-US" sz="1400" dirty="0"/>
                        <a:t> yang </a:t>
                      </a:r>
                      <a:r>
                        <a:rPr lang="en-US" sz="1400" dirty="0" err="1"/>
                        <a:t>lunas</a:t>
                      </a:r>
                      <a:r>
                        <a:rPr lang="en-US" sz="1400" dirty="0"/>
                        <a:t> </a:t>
                      </a:r>
                      <a:r>
                        <a:rPr lang="en-US" sz="1400" dirty="0" err="1"/>
                        <a:t>bayar</a:t>
                      </a:r>
                      <a:r>
                        <a:rPr lang="en-US" sz="1400" dirty="0"/>
                        <a:t> PBB</a:t>
                      </a:r>
                    </a:p>
                    <a:p>
                      <a:endParaRPr lang="en-US" sz="1400" dirty="0"/>
                    </a:p>
                    <a:p>
                      <a:r>
                        <a:rPr lang="en-US" sz="1400" dirty="0"/>
                        <a:t>% </a:t>
                      </a:r>
                      <a:r>
                        <a:rPr lang="en-US" sz="1400" dirty="0" err="1"/>
                        <a:t>Pelaksanaan</a:t>
                      </a:r>
                      <a:r>
                        <a:rPr lang="en-US" sz="1400" dirty="0"/>
                        <a:t> Pembangunan </a:t>
                      </a:r>
                      <a:r>
                        <a:rPr lang="en-US" sz="1400" dirty="0" err="1"/>
                        <a:t>secara</a:t>
                      </a:r>
                      <a:r>
                        <a:rPr lang="en-US" sz="1400" dirty="0"/>
                        <a:t> </a:t>
                      </a:r>
                      <a:r>
                        <a:rPr lang="en-US" sz="1400" dirty="0" err="1"/>
                        <a:t>swakelola</a:t>
                      </a:r>
                      <a:endParaRPr lang="en-ID" sz="1400" dirty="0"/>
                    </a:p>
                    <a:p>
                      <a:endParaRPr lang="en-ID" sz="1400" dirty="0"/>
                    </a:p>
                    <a:p>
                      <a:r>
                        <a:rPr lang="en-ID" sz="1400" dirty="0"/>
                        <a:t>% </a:t>
                      </a:r>
                      <a:r>
                        <a:rPr lang="en-ID" sz="1400" dirty="0" err="1"/>
                        <a:t>Penetapan</a:t>
                      </a:r>
                      <a:r>
                        <a:rPr lang="en-ID" sz="1400" dirty="0"/>
                        <a:t> </a:t>
                      </a:r>
                      <a:r>
                        <a:rPr lang="en-ID" sz="1400" dirty="0" err="1"/>
                        <a:t>APBDes</a:t>
                      </a:r>
                      <a:r>
                        <a:rPr lang="en-ID" sz="1400" dirty="0"/>
                        <a:t> </a:t>
                      </a:r>
                      <a:r>
                        <a:rPr lang="en-ID" sz="1400" dirty="0" err="1"/>
                        <a:t>tepat</a:t>
                      </a:r>
                      <a:r>
                        <a:rPr lang="en-ID" sz="1400" dirty="0"/>
                        <a:t> </a:t>
                      </a:r>
                      <a:r>
                        <a:rPr lang="en-ID" sz="1400" dirty="0" err="1"/>
                        <a:t>waktu</a:t>
                      </a:r>
                      <a:endParaRPr lang="en-ID" sz="1400" dirty="0"/>
                    </a:p>
                    <a:p>
                      <a:endParaRPr lang="en-ID" sz="1400" dirty="0"/>
                    </a:p>
                    <a:p>
                      <a:r>
                        <a:rPr lang="en-ID" sz="1400" dirty="0"/>
                        <a:t>% Lembaga </a:t>
                      </a:r>
                      <a:r>
                        <a:rPr lang="en-ID" sz="1400" dirty="0" err="1"/>
                        <a:t>Kesejahteraan</a:t>
                      </a:r>
                      <a:r>
                        <a:rPr lang="en-ID" sz="1400" dirty="0"/>
                        <a:t> Masyarakat </a:t>
                      </a:r>
                      <a:r>
                        <a:rPr lang="en-ID" sz="1400" dirty="0" err="1"/>
                        <a:t>Desa</a:t>
                      </a:r>
                      <a:r>
                        <a:rPr lang="en-ID" sz="1400" dirty="0"/>
                        <a:t>/</a:t>
                      </a:r>
                      <a:r>
                        <a:rPr lang="en-ID" sz="1400" dirty="0" err="1"/>
                        <a:t>Kelurahan</a:t>
                      </a:r>
                      <a:r>
                        <a:rPr lang="en-ID" sz="1400" dirty="0"/>
                        <a:t> yang </a:t>
                      </a:r>
                      <a:r>
                        <a:rPr lang="en-ID" sz="1400" dirty="0" err="1"/>
                        <a:t>aktif</a:t>
                      </a:r>
                      <a:endParaRPr lang="en-ID" sz="1400" dirty="0"/>
                    </a:p>
                    <a:p>
                      <a:endParaRPr lang="en-ID" sz="1400" dirty="0"/>
                    </a:p>
                    <a:p>
                      <a:r>
                        <a:rPr lang="en-ID" sz="1400" dirty="0"/>
                        <a:t>% </a:t>
                      </a:r>
                      <a:r>
                        <a:rPr lang="en-ID" sz="1400" dirty="0" err="1"/>
                        <a:t>Penyelesaian</a:t>
                      </a:r>
                      <a:r>
                        <a:rPr lang="en-ID" sz="1400" dirty="0"/>
                        <a:t> </a:t>
                      </a:r>
                      <a:r>
                        <a:rPr lang="en-ID" sz="1400" dirty="0" err="1"/>
                        <a:t>Permasalahan</a:t>
                      </a:r>
                      <a:r>
                        <a:rPr lang="en-ID" sz="1400" dirty="0"/>
                        <a:t> </a:t>
                      </a:r>
                      <a:r>
                        <a:rPr lang="en-ID" sz="1400" dirty="0" err="1"/>
                        <a:t>Ketentraman</a:t>
                      </a:r>
                      <a:r>
                        <a:rPr lang="en-ID" sz="1400" dirty="0"/>
                        <a:t> dan </a:t>
                      </a:r>
                      <a:r>
                        <a:rPr lang="en-ID" sz="1400" dirty="0" err="1"/>
                        <a:t>Ketertiban</a:t>
                      </a:r>
                      <a:r>
                        <a:rPr lang="en-ID" sz="1400" dirty="0"/>
                        <a:t> </a:t>
                      </a:r>
                      <a:r>
                        <a:rPr lang="en-ID" sz="1400" dirty="0" err="1"/>
                        <a:t>Umum</a:t>
                      </a:r>
                      <a:r>
                        <a:rPr lang="en-ID" sz="1400" dirty="0"/>
                        <a:t>              </a:t>
                      </a:r>
                      <a:endParaRPr lang="en-US" sz="1400" dirty="0"/>
                    </a:p>
                  </a:txBody>
                  <a:tcPr/>
                </a:tc>
                <a:extLst>
                  <a:ext uri="{0D108BD9-81ED-4DB2-BD59-A6C34878D82A}">
                    <a16:rowId xmlns:a16="http://schemas.microsoft.com/office/drawing/2014/main" val="591409679"/>
                  </a:ext>
                </a:extLst>
              </a:tr>
            </a:tbl>
          </a:graphicData>
        </a:graphic>
      </p:graphicFrame>
      <p:sp>
        <p:nvSpPr>
          <p:cNvPr id="9" name="Right Arrow 6">
            <a:extLst>
              <a:ext uri="{FF2B5EF4-FFF2-40B4-BE49-F238E27FC236}">
                <a16:creationId xmlns:a16="http://schemas.microsoft.com/office/drawing/2014/main" id="{432148D0-9A3D-4C47-B4A5-77F04A18CB3D}"/>
              </a:ext>
            </a:extLst>
          </p:cNvPr>
          <p:cNvSpPr/>
          <p:nvPr/>
        </p:nvSpPr>
        <p:spPr>
          <a:xfrm>
            <a:off x="323529" y="2420888"/>
            <a:ext cx="1536141" cy="1440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bg1"/>
                </a:solidFill>
              </a:rPr>
              <a:t>RENSTRA</a:t>
            </a:r>
          </a:p>
        </p:txBody>
      </p:sp>
    </p:spTree>
    <p:extLst>
      <p:ext uri="{BB962C8B-B14F-4D97-AF65-F5344CB8AC3E}">
        <p14:creationId xmlns:p14="http://schemas.microsoft.com/office/powerpoint/2010/main" val="32334676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4268</TotalTime>
  <Words>2884</Words>
  <Application>Microsoft Office PowerPoint</Application>
  <PresentationFormat>On-screen Show (4:3)</PresentationFormat>
  <Paragraphs>685</Paragraphs>
  <Slides>55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55</vt:i4>
      </vt:variant>
    </vt:vector>
  </HeadingPairs>
  <TitlesOfParts>
    <vt:vector size="65" baseType="lpstr">
      <vt:lpstr>Algerian</vt:lpstr>
      <vt:lpstr>Arial</vt:lpstr>
      <vt:lpstr>Arial Black</vt:lpstr>
      <vt:lpstr>Bookman Old Style</vt:lpstr>
      <vt:lpstr>Calibri</vt:lpstr>
      <vt:lpstr>Century Gothic</vt:lpstr>
      <vt:lpstr>Comic Sans MS</vt:lpstr>
      <vt:lpstr>Times New Roman</vt:lpstr>
      <vt:lpstr>Wingdings 3</vt:lpstr>
      <vt:lpstr>Ion</vt:lpstr>
      <vt:lpstr>SISTEM AKUNTABILITAS KINERJA INSTANSI PEMERINTAH (SAKIP) kecamatan SULANG TAHUN 2022 </vt:lpstr>
      <vt:lpstr>VISI DAN MISI BUPATI REMBANG (RPJMD KAB. REMBANG TAHUN 2021 – 2026)</vt:lpstr>
      <vt:lpstr>Lanjutan……. VISI DAN MISI BUPATI REMBANG (RPJMD KAB. REMBANG TAHUN 2016 – 2021)</vt:lpstr>
      <vt:lpstr>PowerPoint Presentation</vt:lpstr>
      <vt:lpstr>PowerPoint Presentation</vt:lpstr>
      <vt:lpstr>Indikator Kinerja Utama (IKU)</vt:lpstr>
      <vt:lpstr>KETERKAITAN RPJMD KAB. REMBANG TAHUN 2021 – 2026 DENGAN RENSTRA KANTOR KECAMATAN SULANG TAHUN 2021 – 2026</vt:lpstr>
      <vt:lpstr>PowerPoint Presentation</vt:lpstr>
      <vt:lpstr>PowerPoint Presentation</vt:lpstr>
      <vt:lpstr>CROSS CUTTING KECAMATAN SULANG Tahun 2021 – 2026</vt:lpstr>
      <vt:lpstr>PowerPoint Presentation</vt:lpstr>
      <vt:lpstr>PowerPoint Presentation</vt:lpstr>
      <vt:lpstr>PowerPoint Presentation</vt:lpstr>
      <vt:lpstr>PowerPoint Presentation</vt:lpstr>
      <vt:lpstr>PowerPoint Presentation</vt:lpstr>
      <vt:lpstr>CROSS CUTTING KANTOR KECAMATAN SULANG Tahun 2021 – 2022</vt:lpstr>
      <vt:lpstr>PowerPoint Presentation</vt:lpstr>
      <vt:lpstr>PowerPoint Presentation</vt:lpstr>
      <vt:lpstr>PowerPoint Presentation</vt:lpstr>
      <vt:lpstr>PowerPoint Presentation</vt:lpstr>
      <vt:lpstr>PowerPoint Presentation</vt:lpstr>
      <vt:lpstr>PowerPoint Presentation</vt:lpstr>
      <vt:lpstr> CAMAT</vt:lpstr>
      <vt:lpstr>KASI PEMBERDAYAAN MASYARAKAT DESA</vt:lpstr>
      <vt:lpstr>Lanjutan…….</vt:lpstr>
      <vt:lpstr>KASUBAG UMUM DAN KEPEGAWAIAN</vt:lpstr>
      <vt:lpstr>Lanjutan…….</vt:lpstr>
      <vt:lpstr>CASCADING KECAMATAN SULANG TAHUN 2023 BERDASARKAN KEPMENDAGRI N0.050 - 5889 TAHUN 2021</vt:lpstr>
      <vt:lpstr>CAMAT</vt:lpstr>
      <vt:lpstr>Lanjutan…...</vt:lpstr>
      <vt:lpstr>Lanjutan…....</vt:lpstr>
      <vt:lpstr>Kasubag Umum dan Kepegawaian  </vt:lpstr>
      <vt:lpstr>RENCANA AKSI KINERJA TAHUN 2023</vt:lpstr>
      <vt:lpstr>Lanjutan….. Rencana Aksi Tahun 2023</vt:lpstr>
      <vt:lpstr>PowerPoint Presentation</vt:lpstr>
      <vt:lpstr>PERJANJIAN KINERJA (PK) TAHUN 2023 SEKRETARIS KECAMATAN </vt:lpstr>
      <vt:lpstr>PERJANJIAN KINERJA (PK) TAHUN 2023  KASI PEMERINTAHAN DAN PELAYANAN PUBLIK</vt:lpstr>
      <vt:lpstr>PERJANJIAN KINERJA (PK) TAHUN 2023  KASI PEMBERDAYAAN MASYARAKAT DESA</vt:lpstr>
      <vt:lpstr>PERJANJIAN KINERJA (PK) TAHUN 2023  KASI TRANTIB KECAMATAN SULANG</vt:lpstr>
      <vt:lpstr>PERJANJIAN KINERJA (PK) TAHUN 2023  KASI PEMBINAAN DAN PENGAWASAN  PEMERINTAHAN DESA</vt:lpstr>
      <vt:lpstr>PowerPoint Presentation</vt:lpstr>
      <vt:lpstr>PowerPoint Presentation</vt:lpstr>
      <vt:lpstr>AKUNTABILITAS KINERJA TAHUN 2022</vt:lpstr>
      <vt:lpstr>CAPAIAN KINERJA ORGANISASI</vt:lpstr>
      <vt:lpstr>CAPAIAN KINERJA ORGANISASI</vt:lpstr>
      <vt:lpstr>CAPAIAN KINERJA ORGANISASI</vt:lpstr>
      <vt:lpstr>PowerPoint Presentation</vt:lpstr>
      <vt:lpstr>PowerPoint Presentation</vt:lpstr>
      <vt:lpstr>PowerPoint Presentation</vt:lpstr>
      <vt:lpstr>PowerPoint Presentation</vt:lpstr>
      <vt:lpstr>PowerPoint Presentation</vt:lpstr>
      <vt:lpstr>Sasaran 8  : Meningkatnya Pembinaan dan Pengawasan Pemerintahan Desa</vt:lpstr>
      <vt:lpstr>Akuntabilitas Keuangan </vt:lpstr>
      <vt:lpstr>Rekapitulasi Hasil Kinerja Tahun 2022</vt:lpstr>
      <vt:lpstr>TERIMA KASIH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IMPLEMENTASI SISTEM AKUNTABILITAS KINERJA INSTANSI PEMERINTAH (SAKIP) DPMPTSPNAKER TAHUN 2018</dc:title>
  <dc:creator>PM1</dc:creator>
  <cp:lastModifiedBy>kecamatan sulang</cp:lastModifiedBy>
  <cp:revision>355</cp:revision>
  <cp:lastPrinted>2022-02-06T06:47:50Z</cp:lastPrinted>
  <dcterms:created xsi:type="dcterms:W3CDTF">2019-07-29T07:38:25Z</dcterms:created>
  <dcterms:modified xsi:type="dcterms:W3CDTF">2023-01-25T06:00:17Z</dcterms:modified>
</cp:coreProperties>
</file>